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62" r:id="rId5"/>
    <p:sldId id="263" r:id="rId6"/>
    <p:sldId id="259" r:id="rId7"/>
    <p:sldId id="264" r:id="rId8"/>
    <p:sldId id="265" r:id="rId9"/>
    <p:sldId id="304" r:id="rId10"/>
    <p:sldId id="266" r:id="rId11"/>
    <p:sldId id="271" r:id="rId12"/>
    <p:sldId id="272" r:id="rId13"/>
    <p:sldId id="267" r:id="rId14"/>
    <p:sldId id="268" r:id="rId15"/>
    <p:sldId id="273" r:id="rId16"/>
    <p:sldId id="305" r:id="rId17"/>
    <p:sldId id="274" r:id="rId18"/>
    <p:sldId id="275" r:id="rId19"/>
    <p:sldId id="276" r:id="rId20"/>
    <p:sldId id="277" r:id="rId21"/>
    <p:sldId id="278" r:id="rId22"/>
    <p:sldId id="283" r:id="rId23"/>
    <p:sldId id="279" r:id="rId24"/>
    <p:sldId id="302" r:id="rId25"/>
    <p:sldId id="303" r:id="rId2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浅色样式 1 - 强调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64" d="100"/>
          <a:sy n="64" d="100"/>
        </p:scale>
        <p:origin x="-852" y="-30"/>
      </p:cViewPr>
      <p:guideLst>
        <p:guide orient="horz" pos="2115"/>
        <p:guide pos="2880"/>
        <p:guide pos="29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954076-BDD8-4935-B442-4F1FF86A8463}" type="datetimeFigureOut">
              <a:rPr lang="zh-CN" altLang="en-US" smtClean="0"/>
              <a:t>2014/4/11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981CBF-A153-4D05-B5EA-C8BECB247DB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00396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981CBF-A153-4D05-B5EA-C8BECB247DB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239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5641-CC27-4C2F-B847-A3961F915B8A}" type="datetimeFigureOut">
              <a:rPr lang="zh-CN" altLang="en-US" smtClean="0"/>
              <a:t>2014/4/11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96BF-DA62-4EED-B092-B029D3313D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4270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5641-CC27-4C2F-B847-A3961F915B8A}" type="datetimeFigureOut">
              <a:rPr lang="zh-CN" altLang="en-US" smtClean="0"/>
              <a:t>2014/4/11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96BF-DA62-4EED-B092-B029D3313D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2188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5641-CC27-4C2F-B847-A3961F915B8A}" type="datetimeFigureOut">
              <a:rPr lang="zh-CN" altLang="en-US" smtClean="0"/>
              <a:t>2014/4/11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96BF-DA62-4EED-B092-B029D3313D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4408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5641-CC27-4C2F-B847-A3961F915B8A}" type="datetimeFigureOut">
              <a:rPr lang="zh-CN" altLang="en-US" smtClean="0"/>
              <a:t>2014/4/11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96BF-DA62-4EED-B092-B029D3313D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9150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5641-CC27-4C2F-B847-A3961F915B8A}" type="datetimeFigureOut">
              <a:rPr lang="zh-CN" altLang="en-US" smtClean="0"/>
              <a:t>2014/4/11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96BF-DA62-4EED-B092-B029D3313D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3014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5641-CC27-4C2F-B847-A3961F915B8A}" type="datetimeFigureOut">
              <a:rPr lang="zh-CN" altLang="en-US" smtClean="0"/>
              <a:t>2014/4/11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96BF-DA62-4EED-B092-B029D3313D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3318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5641-CC27-4C2F-B847-A3961F915B8A}" type="datetimeFigureOut">
              <a:rPr lang="zh-CN" altLang="en-US" smtClean="0"/>
              <a:t>2014/4/11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96BF-DA62-4EED-B092-B029D3313D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912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5641-CC27-4C2F-B847-A3961F915B8A}" type="datetimeFigureOut">
              <a:rPr lang="zh-CN" altLang="en-US" smtClean="0"/>
              <a:t>2014/4/11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96BF-DA62-4EED-B092-B029D3313D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9154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5641-CC27-4C2F-B847-A3961F915B8A}" type="datetimeFigureOut">
              <a:rPr lang="zh-CN" altLang="en-US" smtClean="0"/>
              <a:t>2014/4/11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96BF-DA62-4EED-B092-B029D3313D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008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5641-CC27-4C2F-B847-A3961F915B8A}" type="datetimeFigureOut">
              <a:rPr lang="zh-CN" altLang="en-US" smtClean="0"/>
              <a:t>2014/4/11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96BF-DA62-4EED-B092-B029D3313D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0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85641-CC27-4C2F-B847-A3961F915B8A}" type="datetimeFigureOut">
              <a:rPr lang="zh-CN" altLang="en-US" smtClean="0"/>
              <a:t>2014/4/11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96BF-DA62-4EED-B092-B029D3313D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4753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185641-CC27-4C2F-B847-A3961F915B8A}" type="datetimeFigureOut">
              <a:rPr lang="zh-CN" altLang="en-US" smtClean="0"/>
              <a:t>2014/4/11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D796BF-DA62-4EED-B092-B029D3313D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2170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3039095"/>
            <a:ext cx="7772400" cy="1470025"/>
          </a:xfrm>
        </p:spPr>
        <p:txBody>
          <a:bodyPr/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卓越领导力之</a:t>
            </a:r>
            <a:r>
              <a:rPr lang="zh-CN" altLang="en-US" dirty="0" smtClean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如何领导自己</a:t>
            </a:r>
            <a:endParaRPr lang="zh-CN" altLang="en-US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7005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467544" y="2132856"/>
            <a:ext cx="8229600" cy="1647056"/>
          </a:xfrm>
        </p:spPr>
        <p:txBody>
          <a:bodyPr>
            <a:normAutofit/>
          </a:bodyPr>
          <a:lstStyle/>
          <a:p>
            <a:pPr algn="l">
              <a:lnSpc>
                <a:spcPct val="125000"/>
              </a:lnSpc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你曾经跟随过的最好的领导是谁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TA</a:t>
            </a: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的什么地方让你觉得最好？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073" y="5517232"/>
            <a:ext cx="1365391" cy="103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37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804248" y="332656"/>
            <a:ext cx="1981036" cy="1328818"/>
            <a:chOff x="3581482" y="2764591"/>
            <a:chExt cx="1981036" cy="1328818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1482" y="2764591"/>
              <a:ext cx="1981036" cy="1328818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9304" y="2910883"/>
              <a:ext cx="1365391" cy="1036234"/>
            </a:xfrm>
            <a:prstGeom prst="rect">
              <a:avLst/>
            </a:prstGeom>
          </p:spPr>
        </p:pic>
      </p:grpSp>
      <p:sp>
        <p:nvSpPr>
          <p:cNvPr id="2" name="TextBox 1"/>
          <p:cNvSpPr txBox="1"/>
          <p:nvPr/>
        </p:nvSpPr>
        <p:spPr>
          <a:xfrm>
            <a:off x="971600" y="1484784"/>
            <a:ext cx="7704856" cy="46667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4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细心</a:t>
            </a:r>
            <a:r>
              <a:rPr lang="zh-CN" altLang="en-US" sz="2400" b="1" dirty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4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周到  关心  热心  亲和  耐心  安全感  成熟稳重  </a:t>
            </a:r>
            <a:endParaRPr lang="en-US" altLang="zh-CN" sz="2400" b="1" dirty="0" smtClean="0">
              <a:solidFill>
                <a:srgbClr val="FF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4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倾听  引导  承担  信任  成长  机会  执行力  培养新人</a:t>
            </a:r>
            <a:endParaRPr lang="en-US" altLang="zh-CN" sz="2400" b="1" dirty="0" smtClean="0">
              <a:solidFill>
                <a:srgbClr val="FF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4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包容</a:t>
            </a:r>
            <a:r>
              <a:rPr lang="zh-CN" altLang="en-US" sz="2400" b="1" dirty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4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专注  开明  民主  善任  照顾  有气质  思路清晰</a:t>
            </a:r>
            <a:endParaRPr lang="en-US" altLang="zh-CN" sz="2400" b="1" dirty="0" smtClean="0">
              <a:solidFill>
                <a:srgbClr val="FF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4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演讲  鼓励  亲切  温暖  才华  乐观  有毅力  表达准确</a:t>
            </a:r>
            <a:endParaRPr lang="en-US" altLang="zh-CN" sz="2400" b="1" dirty="0" smtClean="0">
              <a:solidFill>
                <a:srgbClr val="FF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4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大度  细致  理解  沟通  正气  果断  会交流  认真负责</a:t>
            </a:r>
            <a:endParaRPr lang="en-US" altLang="zh-CN" sz="2400" b="1" dirty="0">
              <a:solidFill>
                <a:srgbClr val="FF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4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冷静  理性  爱心  太阳  伯乐  放权  为人好  正确决策</a:t>
            </a:r>
            <a:endParaRPr lang="en-US" altLang="zh-CN" sz="2400" b="1" dirty="0" smtClean="0">
              <a:solidFill>
                <a:srgbClr val="FF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4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担当  敬业  聪明  主见  </a:t>
            </a:r>
            <a:endParaRPr lang="en-US" altLang="zh-CN" sz="2400" b="1" dirty="0" smtClean="0">
              <a:solidFill>
                <a:srgbClr val="FF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4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当机立断    善解人意    知识渊博   进退</a:t>
            </a:r>
            <a:r>
              <a:rPr lang="zh-CN" altLang="en-US" sz="2400" b="1" dirty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zh-CN" altLang="en-US" sz="24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度</a:t>
            </a:r>
            <a:endParaRPr lang="en-US" altLang="zh-CN" sz="2400" b="1" dirty="0">
              <a:solidFill>
                <a:srgbClr val="FF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4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一视同仁    关注新人    共</a:t>
            </a:r>
            <a:r>
              <a:rPr lang="zh-CN" altLang="en-US" sz="2400" b="1" dirty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启愿</a:t>
            </a:r>
            <a:r>
              <a:rPr lang="zh-CN" altLang="en-US" sz="24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景   诚实守信</a:t>
            </a:r>
            <a:endParaRPr lang="en-US" altLang="zh-CN" sz="2400" b="1" dirty="0" smtClean="0">
              <a:solidFill>
                <a:srgbClr val="FF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4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刚柔并济    善于分析</a:t>
            </a:r>
            <a:r>
              <a:rPr lang="zh-CN" altLang="en-US" sz="2400" b="1" dirty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4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任劳任怨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8313" y="260648"/>
            <a:ext cx="4895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大家心目中的好领导要素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6698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2474893"/>
            <a:ext cx="54006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你的跟随者，因为什么跟随你？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我们钦佩一个人，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－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95%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是因为他的态度。</a:t>
            </a:r>
            <a:endParaRPr lang="en-US" altLang="zh-CN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073" y="5517232"/>
            <a:ext cx="1365391" cy="103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024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2474893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为什么要学习领导力？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073" y="5517232"/>
            <a:ext cx="1365391" cy="103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376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268760"/>
            <a:ext cx="7056784" cy="52960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5" name="组合 4"/>
          <p:cNvGrpSpPr/>
          <p:nvPr/>
        </p:nvGrpSpPr>
        <p:grpSpPr>
          <a:xfrm>
            <a:off x="6804248" y="332656"/>
            <a:ext cx="1981036" cy="1328818"/>
            <a:chOff x="3581482" y="2764591"/>
            <a:chExt cx="1981036" cy="1328818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1482" y="2764591"/>
              <a:ext cx="1981036" cy="1328818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9304" y="2910883"/>
              <a:ext cx="1365391" cy="1036234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468313" y="260648"/>
            <a:ext cx="2087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特洛伊城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1955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804248" y="332656"/>
            <a:ext cx="1981036" cy="1328818"/>
            <a:chOff x="3581482" y="2764591"/>
            <a:chExt cx="1981036" cy="1328818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1482" y="2764591"/>
              <a:ext cx="1981036" cy="1328818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9304" y="2910883"/>
              <a:ext cx="1365391" cy="1036234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468312" y="260648"/>
            <a:ext cx="2087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特洛伊循环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331640" y="1460802"/>
            <a:ext cx="6228309" cy="4920526"/>
            <a:chOff x="2318400" y="1916832"/>
            <a:chExt cx="5421952" cy="4283483"/>
          </a:xfrm>
        </p:grpSpPr>
        <p:sp>
          <p:nvSpPr>
            <p:cNvPr id="6" name="环形箭头 5"/>
            <p:cNvSpPr/>
            <p:nvPr/>
          </p:nvSpPr>
          <p:spPr>
            <a:xfrm rot="14198374">
              <a:off x="2962188" y="2204133"/>
              <a:ext cx="4031031" cy="3961334"/>
            </a:xfrm>
            <a:prstGeom prst="circularArrow">
              <a:avLst>
                <a:gd name="adj1" fmla="val 5965"/>
                <a:gd name="adj2" fmla="val 561664"/>
                <a:gd name="adj3" fmla="val 20376178"/>
                <a:gd name="adj4" fmla="val 88962"/>
                <a:gd name="adj5" fmla="val 5492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3851920" y="1916832"/>
              <a:ext cx="2304256" cy="1323439"/>
              <a:chOff x="3851920" y="1916832"/>
              <a:chExt cx="2304256" cy="1323439"/>
            </a:xfrm>
          </p:grpSpPr>
          <p:sp>
            <p:nvSpPr>
              <p:cNvPr id="9" name="圆角矩形 8" descr="努力发展&#10;建立组织&#10;兢兢业业&#10;扩展影响&#10;"/>
              <p:cNvSpPr/>
              <p:nvPr/>
            </p:nvSpPr>
            <p:spPr>
              <a:xfrm>
                <a:off x="3851920" y="1916832"/>
                <a:ext cx="2304256" cy="1323439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4211960" y="1988840"/>
                <a:ext cx="1584176" cy="1200329"/>
              </a:xfrm>
              <a:prstGeom prst="rect">
                <a:avLst/>
              </a:prstGeom>
              <a:noFill/>
              <a:effectLst>
                <a:outerShdw blurRad="190500" dist="38100" dir="3660000" sx="104000" sy="104000" algn="tl" rotWithShape="0">
                  <a:prstClr val="black">
                    <a:alpha val="31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b="1" dirty="0" smtClean="0">
                    <a:solidFill>
                      <a:srgbClr val="FF66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努力发展</a:t>
                </a:r>
                <a:endParaRPr lang="en-US" altLang="zh-CN" b="1" dirty="0" smtClean="0">
                  <a:solidFill>
                    <a:srgbClr val="FF66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/>
                <a:r>
                  <a:rPr lang="zh-CN" altLang="en-US" b="1" dirty="0" smtClean="0">
                    <a:solidFill>
                      <a:srgbClr val="FF66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建立组织</a:t>
                </a:r>
                <a:endParaRPr lang="en-US" altLang="zh-CN" b="1" dirty="0" smtClean="0">
                  <a:solidFill>
                    <a:srgbClr val="FF66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/>
                <a:r>
                  <a:rPr lang="zh-CN" altLang="en-US" b="1" dirty="0" smtClean="0">
                    <a:solidFill>
                      <a:srgbClr val="FF66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兢兢业业</a:t>
                </a:r>
                <a:endParaRPr lang="en-US" altLang="zh-CN" b="1" dirty="0" smtClean="0">
                  <a:solidFill>
                    <a:srgbClr val="FF66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/>
                <a:r>
                  <a:rPr lang="zh-CN" altLang="en-US" b="1" dirty="0" smtClean="0">
                    <a:solidFill>
                      <a:srgbClr val="FF66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扩展影响</a:t>
                </a: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5436096" y="4293096"/>
              <a:ext cx="2304256" cy="1323439"/>
              <a:chOff x="3851920" y="1916832"/>
              <a:chExt cx="2304256" cy="1323439"/>
            </a:xfrm>
          </p:grpSpPr>
          <p:sp>
            <p:nvSpPr>
              <p:cNvPr id="12" name="圆角矩形 11" descr="努力发展&#10;建立组织&#10;兢兢业业&#10;扩展影响&#10;"/>
              <p:cNvSpPr/>
              <p:nvPr/>
            </p:nvSpPr>
            <p:spPr>
              <a:xfrm>
                <a:off x="3851920" y="1916832"/>
                <a:ext cx="2304256" cy="1323439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4211960" y="1988840"/>
                <a:ext cx="1584176" cy="1200329"/>
              </a:xfrm>
              <a:prstGeom prst="rect">
                <a:avLst/>
              </a:prstGeom>
              <a:noFill/>
              <a:effectLst>
                <a:outerShdw blurRad="190500" dist="38100" dir="3660000" sx="104000" sy="104000" algn="tl" rotWithShape="0">
                  <a:prstClr val="black">
                    <a:alpha val="31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b="1" dirty="0" smtClean="0">
                    <a:solidFill>
                      <a:srgbClr val="FF66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满足骄傲</a:t>
                </a:r>
                <a:endParaRPr lang="en-US" altLang="zh-CN" b="1" dirty="0">
                  <a:solidFill>
                    <a:srgbClr val="FF66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/>
                <a:r>
                  <a:rPr lang="zh-CN" altLang="en-US" b="1" dirty="0" smtClean="0">
                    <a:solidFill>
                      <a:srgbClr val="FF66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渐失愿景</a:t>
                </a:r>
                <a:endParaRPr lang="en-US" altLang="zh-CN" b="1" dirty="0" smtClean="0">
                  <a:solidFill>
                    <a:srgbClr val="FF66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/>
                <a:r>
                  <a:rPr lang="zh-CN" altLang="en-US" b="1" dirty="0" smtClean="0">
                    <a:solidFill>
                      <a:srgbClr val="FF66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价值模糊</a:t>
                </a:r>
                <a:endParaRPr lang="en-US" altLang="zh-CN" b="1" dirty="0" smtClean="0">
                  <a:solidFill>
                    <a:srgbClr val="FF66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/>
                <a:r>
                  <a:rPr lang="zh-CN" altLang="en-US" b="1" dirty="0" smtClean="0">
                    <a:solidFill>
                      <a:srgbClr val="FF66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内部角力</a:t>
                </a: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2318400" y="4337809"/>
              <a:ext cx="2304256" cy="1323439"/>
              <a:chOff x="3851920" y="1916832"/>
              <a:chExt cx="2304256" cy="1323439"/>
            </a:xfrm>
          </p:grpSpPr>
          <p:sp>
            <p:nvSpPr>
              <p:cNvPr id="15" name="圆角矩形 14" descr="努力发展&#10;建立组织&#10;兢兢业业&#10;扩展影响&#10;"/>
              <p:cNvSpPr/>
              <p:nvPr/>
            </p:nvSpPr>
            <p:spPr>
              <a:xfrm>
                <a:off x="3851920" y="1916832"/>
                <a:ext cx="2304256" cy="1323439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4211960" y="1988840"/>
                <a:ext cx="1584176" cy="1200329"/>
              </a:xfrm>
              <a:prstGeom prst="rect">
                <a:avLst/>
              </a:prstGeom>
              <a:noFill/>
              <a:effectLst>
                <a:outerShdw blurRad="190500" dist="38100" dir="3660000" sx="104000" sy="104000" algn="tl" rotWithShape="0">
                  <a:prstClr val="black">
                    <a:alpha val="31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b="1" dirty="0" smtClean="0">
                    <a:solidFill>
                      <a:srgbClr val="FF66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组织僵化</a:t>
                </a:r>
                <a:endParaRPr lang="en-US" altLang="zh-CN" b="1" dirty="0">
                  <a:solidFill>
                    <a:srgbClr val="FF66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/>
                <a:r>
                  <a:rPr lang="zh-CN" altLang="en-US" b="1" dirty="0" smtClean="0">
                    <a:solidFill>
                      <a:srgbClr val="FF66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日渐衰退</a:t>
                </a:r>
                <a:endParaRPr lang="en-US" altLang="zh-CN" b="1" dirty="0">
                  <a:solidFill>
                    <a:srgbClr val="FF66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/>
                <a:r>
                  <a:rPr lang="zh-CN" altLang="en-US" b="1" dirty="0" smtClean="0">
                    <a:solidFill>
                      <a:srgbClr val="FF66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外力和危机</a:t>
                </a:r>
                <a:endParaRPr lang="en-US" altLang="zh-CN" b="1" dirty="0" smtClean="0">
                  <a:solidFill>
                    <a:srgbClr val="FF66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/>
                <a:r>
                  <a:rPr lang="zh-CN" altLang="en-US" b="1" dirty="0" smtClean="0">
                    <a:solidFill>
                      <a:srgbClr val="FF66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快速殒落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88580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2474893"/>
            <a:ext cx="5400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好的领导力就是尽量让团队保持第一状态，警惕第二状态，避免第三状态！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073" y="5517232"/>
            <a:ext cx="1365391" cy="103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437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2474893"/>
            <a:ext cx="5400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麦田九年持续发展的秘密？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073" y="5517232"/>
            <a:ext cx="1365391" cy="103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61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804248" y="332656"/>
            <a:ext cx="1981036" cy="1328818"/>
            <a:chOff x="3581482" y="2764591"/>
            <a:chExt cx="1981036" cy="1328818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1482" y="2764591"/>
              <a:ext cx="1981036" cy="1328818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9304" y="2910883"/>
              <a:ext cx="1365391" cy="1036234"/>
            </a:xfrm>
            <a:prstGeom prst="rect">
              <a:avLst/>
            </a:prstGeom>
          </p:spPr>
        </p:pic>
      </p:grpSp>
      <p:sp>
        <p:nvSpPr>
          <p:cNvPr id="6" name="TextBox 5"/>
          <p:cNvSpPr txBox="1"/>
          <p:nvPr/>
        </p:nvSpPr>
        <p:spPr>
          <a:xfrm>
            <a:off x="468313" y="260648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领导力的五个层次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1004389" y="1844825"/>
            <a:ext cx="6375923" cy="4164746"/>
            <a:chOff x="1619673" y="2246727"/>
            <a:chExt cx="5760639" cy="3762843"/>
          </a:xfrm>
        </p:grpSpPr>
        <p:grpSp>
          <p:nvGrpSpPr>
            <p:cNvPr id="17" name="组合 16"/>
            <p:cNvGrpSpPr/>
            <p:nvPr/>
          </p:nvGrpSpPr>
          <p:grpSpPr>
            <a:xfrm>
              <a:off x="1691680" y="2564904"/>
              <a:ext cx="5537735" cy="3324086"/>
              <a:chOff x="1538433" y="3065505"/>
              <a:chExt cx="5537735" cy="3324086"/>
            </a:xfrm>
          </p:grpSpPr>
          <p:sp>
            <p:nvSpPr>
              <p:cNvPr id="16" name="L 形 15"/>
              <p:cNvSpPr/>
              <p:nvPr/>
            </p:nvSpPr>
            <p:spPr>
              <a:xfrm rot="10800000" flipH="1">
                <a:off x="5708016" y="3065505"/>
                <a:ext cx="1368152" cy="648072"/>
              </a:xfrm>
              <a:prstGeom prst="corner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chemeClr val="accent4">
                    <a:lumMod val="75000"/>
                  </a:schemeClr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2" name="组合 11"/>
              <p:cNvGrpSpPr/>
              <p:nvPr/>
            </p:nvGrpSpPr>
            <p:grpSpPr>
              <a:xfrm>
                <a:off x="3620072" y="3735639"/>
                <a:ext cx="2409329" cy="1320485"/>
                <a:chOff x="2234680" y="4072657"/>
                <a:chExt cx="2409329" cy="1320485"/>
              </a:xfrm>
            </p:grpSpPr>
            <p:sp>
              <p:nvSpPr>
                <p:cNvPr id="11" name="L 形 10"/>
                <p:cNvSpPr/>
                <p:nvPr/>
              </p:nvSpPr>
              <p:spPr>
                <a:xfrm rot="10800000" flipH="1">
                  <a:off x="3275857" y="4072657"/>
                  <a:ext cx="1368152" cy="648072"/>
                </a:xfrm>
                <a:prstGeom prst="corner">
                  <a:avLst/>
                </a:prstGeom>
                <a:solidFill>
                  <a:schemeClr val="accent4">
                    <a:lumMod val="75000"/>
                  </a:schemeClr>
                </a:solidFill>
                <a:ln>
                  <a:solidFill>
                    <a:schemeClr val="accent4">
                      <a:lumMod val="75000"/>
                    </a:schemeClr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" name="L 形 1"/>
                <p:cNvSpPr/>
                <p:nvPr/>
              </p:nvSpPr>
              <p:spPr>
                <a:xfrm rot="10800000" flipH="1">
                  <a:off x="2234680" y="4745070"/>
                  <a:ext cx="1368152" cy="648072"/>
                </a:xfrm>
                <a:prstGeom prst="corner">
                  <a:avLst/>
                </a:prstGeom>
                <a:solidFill>
                  <a:schemeClr val="accent4">
                    <a:lumMod val="75000"/>
                  </a:schemeClr>
                </a:solidFill>
                <a:ln>
                  <a:solidFill>
                    <a:schemeClr val="accent4">
                      <a:lumMod val="75000"/>
                    </a:schemeClr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4" name="L 形 13"/>
              <p:cNvSpPr/>
              <p:nvPr/>
            </p:nvSpPr>
            <p:spPr>
              <a:xfrm rot="10800000" flipH="1">
                <a:off x="2579610" y="5069106"/>
                <a:ext cx="1368152" cy="648072"/>
              </a:xfrm>
              <a:prstGeom prst="corner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chemeClr val="accent4">
                    <a:lumMod val="75000"/>
                  </a:schemeClr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L 形 14"/>
              <p:cNvSpPr/>
              <p:nvPr/>
            </p:nvSpPr>
            <p:spPr>
              <a:xfrm rot="10800000" flipH="1">
                <a:off x="1538433" y="5741519"/>
                <a:ext cx="1368152" cy="648072"/>
              </a:xfrm>
              <a:prstGeom prst="corner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chemeClr val="accent4">
                    <a:lumMod val="75000"/>
                  </a:schemeClr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" name="右箭头 17"/>
            <p:cNvSpPr/>
            <p:nvPr/>
          </p:nvSpPr>
          <p:spPr>
            <a:xfrm>
              <a:off x="1691679" y="5805264"/>
              <a:ext cx="5688633" cy="204306"/>
            </a:xfrm>
            <a:prstGeom prst="rightArrow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上箭头 18"/>
            <p:cNvSpPr/>
            <p:nvPr/>
          </p:nvSpPr>
          <p:spPr>
            <a:xfrm>
              <a:off x="1619673" y="2246727"/>
              <a:ext cx="144015" cy="3702553"/>
            </a:xfrm>
            <a:prstGeom prst="upArrow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539552" y="2859503"/>
            <a:ext cx="492443" cy="235707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影响力程度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065829" y="5984289"/>
            <a:ext cx="15142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555776" y="3933056"/>
            <a:ext cx="10726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认同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03648" y="4725144"/>
            <a:ext cx="10726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职位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923901" y="1772816"/>
            <a:ext cx="13844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个人魅力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505100" y="2492896"/>
            <a:ext cx="14394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使人成长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347864" y="3212976"/>
            <a:ext cx="14744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发展成果</a:t>
            </a:r>
          </a:p>
        </p:txBody>
      </p:sp>
    </p:spTree>
    <p:extLst>
      <p:ext uri="{BB962C8B-B14F-4D97-AF65-F5344CB8AC3E}">
        <p14:creationId xmlns:p14="http://schemas.microsoft.com/office/powerpoint/2010/main" val="216264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2474893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你觉得自己正处在哪一层？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073" y="5517232"/>
            <a:ext cx="1365391" cy="103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5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2474893"/>
            <a:ext cx="54006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领导从</a:t>
            </a:r>
            <a:r>
              <a:rPr lang="zh-CN" altLang="en-US" sz="2800" b="1" dirty="0" smtClean="0">
                <a:solidFill>
                  <a:srgbClr val="99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自己</a:t>
            </a: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如果你都不愿意跟随你自己，</a:t>
            </a:r>
            <a:endParaRPr lang="en-US" altLang="zh-CN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那要如何让别人跟随你呢？</a:t>
            </a:r>
            <a:endParaRPr lang="en-US" altLang="zh-CN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073" y="5517232"/>
            <a:ext cx="1365391" cy="103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487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804248" y="332656"/>
            <a:ext cx="1981036" cy="1328818"/>
            <a:chOff x="3581482" y="2764591"/>
            <a:chExt cx="1981036" cy="1328818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1482" y="2764591"/>
              <a:ext cx="1981036" cy="1328818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9304" y="2910883"/>
              <a:ext cx="1365391" cy="1036234"/>
            </a:xfrm>
            <a:prstGeom prst="rect">
              <a:avLst/>
            </a:prstGeom>
          </p:spPr>
        </p:pic>
      </p:grpSp>
      <p:sp>
        <p:nvSpPr>
          <p:cNvPr id="6" name="TextBox 5"/>
          <p:cNvSpPr txBox="1"/>
          <p:nvPr/>
        </p:nvSpPr>
        <p:spPr>
          <a:xfrm>
            <a:off x="470980" y="260648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如何领导自我？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27" t="26393" r="39836" b="26393"/>
          <a:stretch/>
        </p:blipFill>
        <p:spPr>
          <a:xfrm>
            <a:off x="3188642" y="2711404"/>
            <a:ext cx="2751510" cy="2445788"/>
          </a:xfrm>
          <a:prstGeom prst="ellipse">
            <a:avLst/>
          </a:prstGeom>
        </p:spPr>
      </p:pic>
      <p:sp>
        <p:nvSpPr>
          <p:cNvPr id="9" name="椭圆 8"/>
          <p:cNvSpPr/>
          <p:nvPr/>
        </p:nvSpPr>
        <p:spPr>
          <a:xfrm>
            <a:off x="1547664" y="1988840"/>
            <a:ext cx="1512168" cy="1512168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态度</a:t>
            </a:r>
            <a:endParaRPr lang="zh-CN" altLang="en-US" sz="2800" b="1" dirty="0">
              <a:solidFill>
                <a:srgbClr val="FF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3779912" y="997065"/>
            <a:ext cx="1512168" cy="1512168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自律</a:t>
            </a:r>
            <a:endParaRPr lang="zh-CN" altLang="en-US" sz="2800" b="1" dirty="0">
              <a:solidFill>
                <a:srgbClr val="FF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6012160" y="1988840"/>
            <a:ext cx="1512168" cy="1512168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价值观</a:t>
            </a:r>
            <a:endParaRPr lang="zh-CN" altLang="en-US" sz="2800" b="1" dirty="0">
              <a:solidFill>
                <a:srgbClr val="FF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547664" y="4365104"/>
            <a:ext cx="1512168" cy="1512168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愿景</a:t>
            </a:r>
            <a:endParaRPr lang="zh-CN" altLang="en-US" sz="2800" b="1" dirty="0">
              <a:solidFill>
                <a:srgbClr val="FF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3815916" y="5301208"/>
            <a:ext cx="1512168" cy="1512168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诚信</a:t>
            </a:r>
            <a:endParaRPr lang="zh-CN" altLang="en-US" sz="2800" b="1" dirty="0">
              <a:solidFill>
                <a:srgbClr val="FF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012160" y="4437112"/>
            <a:ext cx="1512168" cy="1512168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发展人</a:t>
            </a:r>
            <a:endParaRPr lang="zh-CN" altLang="en-US" sz="2800" b="1" dirty="0">
              <a:solidFill>
                <a:srgbClr val="FF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86586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804248" y="332656"/>
            <a:ext cx="1981036" cy="1328818"/>
            <a:chOff x="3581482" y="2764591"/>
            <a:chExt cx="1981036" cy="1328818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1482" y="2764591"/>
              <a:ext cx="1981036" cy="1328818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9304" y="2910883"/>
              <a:ext cx="1365391" cy="1036234"/>
            </a:xfrm>
            <a:prstGeom prst="rect">
              <a:avLst/>
            </a:prstGeom>
          </p:spPr>
        </p:pic>
      </p:grpSp>
      <p:sp>
        <p:nvSpPr>
          <p:cNvPr id="6" name="TextBox 5"/>
          <p:cNvSpPr txBox="1"/>
          <p:nvPr/>
        </p:nvSpPr>
        <p:spPr>
          <a:xfrm>
            <a:off x="468313" y="260648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愿景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790412"/>
            <a:ext cx="3346324" cy="32308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468313" y="2348880"/>
            <a:ext cx="5400600" cy="11203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清楚自己</a:t>
            </a:r>
            <a:r>
              <a:rPr lang="zh-CN" altLang="en-US" sz="2800" b="1" dirty="0" smtClean="0">
                <a:solidFill>
                  <a:srgbClr val="99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去哪里</a:t>
            </a:r>
            <a:endParaRPr lang="en-US" altLang="zh-CN" sz="2800" b="1" dirty="0" smtClean="0">
              <a:solidFill>
                <a:srgbClr val="99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并能</a:t>
            </a:r>
            <a:r>
              <a:rPr lang="zh-CN" altLang="en-US" sz="2800" b="1" dirty="0" smtClean="0">
                <a:solidFill>
                  <a:srgbClr val="99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说服</a:t>
            </a:r>
            <a:r>
              <a:rPr lang="zh-CN" altLang="en-US" sz="28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他们参与相随</a:t>
            </a:r>
            <a:endParaRPr lang="zh-CN" altLang="en-US" sz="2800" b="1" dirty="0">
              <a:solidFill>
                <a:srgbClr val="FF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0467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2474893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画出你的</a:t>
            </a:r>
            <a:r>
              <a:rPr lang="zh-CN" altLang="en-US" sz="2800" b="1" dirty="0" smtClean="0">
                <a:solidFill>
                  <a:srgbClr val="99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愿景</a:t>
            </a:r>
            <a:endParaRPr lang="en-US" altLang="zh-CN" sz="2800" b="1" dirty="0" smtClean="0">
              <a:solidFill>
                <a:srgbClr val="99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073" y="5517232"/>
            <a:ext cx="1365391" cy="103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439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073" y="5517232"/>
            <a:ext cx="1365391" cy="103623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279" t="6378" r="19257" b="26680"/>
          <a:stretch/>
        </p:blipFill>
        <p:spPr>
          <a:xfrm>
            <a:off x="-108520" y="-315416"/>
            <a:ext cx="9252520" cy="7931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16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2348880"/>
            <a:ext cx="5400600" cy="1365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愿</a:t>
            </a: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景的力量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、在内部形成</a:t>
            </a:r>
            <a:r>
              <a:rPr lang="zh-CN" altLang="en-US" sz="2000" b="1" dirty="0" smtClean="0">
                <a:solidFill>
                  <a:srgbClr val="99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一呼百应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的效应</a:t>
            </a:r>
            <a:endParaRPr lang="en-US" altLang="zh-CN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、让伙伴</a:t>
            </a:r>
            <a:r>
              <a:rPr lang="zh-CN" altLang="en-US" sz="2000" b="1" dirty="0" smtClean="0">
                <a:solidFill>
                  <a:srgbClr val="99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勇往直前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的理由</a:t>
            </a:r>
            <a:endParaRPr lang="en-US" altLang="zh-CN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073" y="5517232"/>
            <a:ext cx="1365391" cy="103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17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2348880"/>
            <a:ext cx="5400600" cy="1365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让人们亲自拥有愿景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赋予愿景生命，</a:t>
            </a:r>
            <a:r>
              <a:rPr lang="zh-CN" altLang="en-US" sz="2000" b="1" dirty="0" smtClean="0">
                <a:solidFill>
                  <a:srgbClr val="99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描绘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愿景</a:t>
            </a:r>
            <a:endParaRPr lang="en-US" altLang="zh-CN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赋予愿景意义，</a:t>
            </a:r>
            <a:r>
              <a:rPr lang="zh-CN" altLang="en-US" sz="2000" b="1" dirty="0" smtClean="0">
                <a:solidFill>
                  <a:srgbClr val="99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诠释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愿景</a:t>
            </a:r>
            <a:endParaRPr lang="en-US" altLang="zh-CN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073" y="5517232"/>
            <a:ext cx="1365391" cy="103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791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804248" y="332656"/>
            <a:ext cx="1981036" cy="1328818"/>
            <a:chOff x="3581482" y="2764591"/>
            <a:chExt cx="1981036" cy="1328818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1482" y="2764591"/>
              <a:ext cx="1981036" cy="1328818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9304" y="2910883"/>
              <a:ext cx="1365391" cy="1036234"/>
            </a:xfrm>
            <a:prstGeom prst="rect">
              <a:avLst/>
            </a:prstGeom>
          </p:spPr>
        </p:pic>
      </p:grpSp>
      <p:sp>
        <p:nvSpPr>
          <p:cNvPr id="6" name="TextBox 5"/>
          <p:cNvSpPr txBox="1"/>
          <p:nvPr/>
        </p:nvSpPr>
        <p:spPr>
          <a:xfrm>
            <a:off x="468313" y="260648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价值观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8313" y="2348880"/>
            <a:ext cx="5400600" cy="11203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价值观是指主体对</a:t>
            </a:r>
            <a:r>
              <a:rPr lang="zh-CN" altLang="en-US" sz="2800" b="1" dirty="0" smtClean="0">
                <a:solidFill>
                  <a:srgbClr val="99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自身</a:t>
            </a:r>
            <a:endParaRPr lang="en-US" altLang="zh-CN" sz="2800" b="1" dirty="0" smtClean="0">
              <a:solidFill>
                <a:srgbClr val="99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及</a:t>
            </a:r>
            <a:r>
              <a:rPr lang="zh-CN" altLang="en-US" sz="2800" b="1" dirty="0" smtClean="0">
                <a:solidFill>
                  <a:srgbClr val="99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外界事物</a:t>
            </a:r>
            <a:r>
              <a:rPr lang="zh-CN" altLang="en-US" sz="2800" b="1" dirty="0" smtClean="0">
                <a:solidFill>
                  <a:srgbClr val="FF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的价值定位</a:t>
            </a:r>
            <a:endParaRPr lang="zh-CN" altLang="en-US" sz="2800" b="1" dirty="0">
              <a:solidFill>
                <a:srgbClr val="FF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091" y="1772816"/>
            <a:ext cx="3663066" cy="46946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右箭头 8"/>
          <p:cNvSpPr/>
          <p:nvPr/>
        </p:nvSpPr>
        <p:spPr>
          <a:xfrm rot="20787864">
            <a:off x="3545350" y="6065616"/>
            <a:ext cx="2267483" cy="360040"/>
          </a:xfrm>
          <a:prstGeom prst="rightArrow">
            <a:avLst/>
          </a:prstGeom>
          <a:solidFill>
            <a:srgbClr val="FF6600">
              <a:alpha val="71000"/>
            </a:srgbClr>
          </a:solidFill>
          <a:ln>
            <a:solidFill>
              <a:srgbClr val="FF6600">
                <a:alpha val="73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5664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804248" y="332656"/>
            <a:ext cx="1981036" cy="1328818"/>
            <a:chOff x="3581482" y="2764591"/>
            <a:chExt cx="1981036" cy="1328818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1482" y="2764591"/>
              <a:ext cx="1981036" cy="1328818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9304" y="2910883"/>
              <a:ext cx="1365391" cy="1036234"/>
            </a:xfrm>
            <a:prstGeom prst="rect">
              <a:avLst/>
            </a:prstGeom>
          </p:spPr>
        </p:pic>
      </p:grpSp>
      <p:sp>
        <p:nvSpPr>
          <p:cNvPr id="6" name="TextBox 5"/>
          <p:cNvSpPr txBox="1"/>
          <p:nvPr/>
        </p:nvSpPr>
        <p:spPr>
          <a:xfrm>
            <a:off x="468313" y="260648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什么是我的核心价值观？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4195686"/>
              </p:ext>
            </p:extLst>
          </p:nvPr>
        </p:nvGraphicFramePr>
        <p:xfrm>
          <a:off x="727665" y="1808820"/>
          <a:ext cx="7749798" cy="4356485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1107114"/>
                <a:gridCol w="1107114"/>
                <a:gridCol w="1107114"/>
                <a:gridCol w="1107114"/>
                <a:gridCol w="1107114"/>
                <a:gridCol w="1107114"/>
                <a:gridCol w="1107114"/>
              </a:tblGrid>
              <a:tr h="87129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多元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独立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简约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效果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正直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权柄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知识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</a:tr>
              <a:tr h="87129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结构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平衡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公平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传承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团队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改变</a:t>
                      </a:r>
                      <a:r>
                        <a:rPr lang="en-US" altLang="zh-CN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	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信仰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</a:tr>
              <a:tr h="87129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忠诚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信任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事业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家庭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财富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地位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能力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</a:tr>
              <a:tr h="87129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健身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激情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志愿</a:t>
                      </a:r>
                      <a:endParaRPr lang="en-US" altLang="zh-CN" sz="2400" b="1" dirty="0" smtClean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服务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勇气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乐趣 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完美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智慧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</a:tr>
              <a:tr h="87129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创新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成长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品质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客户</a:t>
                      </a:r>
                      <a:endParaRPr lang="en-US" altLang="zh-CN" sz="2400" b="1" dirty="0" smtClean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满意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诚实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认可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solidFill>
                            <a:srgbClr val="FF66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效率</a:t>
                      </a:r>
                      <a:endParaRPr lang="zh-CN" altLang="en-US" sz="2400" b="1" dirty="0">
                        <a:solidFill>
                          <a:srgbClr val="FF66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1361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2474893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你希望你的墓志铭是什么？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073" y="5517232"/>
            <a:ext cx="1365391" cy="103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81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2348880"/>
            <a:ext cx="5400600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麦田的价值观是什么？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000" b="1" dirty="0" smtClean="0">
                <a:solidFill>
                  <a:srgbClr val="99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信任、坚持、责任、快乐</a:t>
            </a:r>
            <a:endParaRPr lang="en-US" altLang="zh-CN" sz="2000" b="1" dirty="0" smtClean="0">
              <a:solidFill>
                <a:srgbClr val="99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000" b="1" dirty="0" smtClean="0">
                <a:solidFill>
                  <a:srgbClr val="99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不谈政治、不商业化、不收现金</a:t>
            </a:r>
            <a:endParaRPr lang="en-US" altLang="zh-CN" sz="2000" b="1" dirty="0" smtClean="0">
              <a:solidFill>
                <a:srgbClr val="99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073" y="5517232"/>
            <a:ext cx="1365391" cy="103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025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2348880"/>
            <a:ext cx="5400600" cy="1669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机构价值观的意义：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如果没有机构价值观，所有的决定来自</a:t>
            </a:r>
            <a:r>
              <a:rPr lang="zh-CN" altLang="en-US" b="1" dirty="0" smtClean="0">
                <a:solidFill>
                  <a:srgbClr val="99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个人价值观</a:t>
            </a:r>
            <a:endParaRPr lang="en-US" altLang="zh-CN" b="1" dirty="0" smtClean="0">
              <a:solidFill>
                <a:srgbClr val="99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机构决策时，每个人都可以问：</a:t>
            </a:r>
            <a:r>
              <a:rPr lang="zh-CN" altLang="en-US" b="1" dirty="0" smtClean="0">
                <a:solidFill>
                  <a:srgbClr val="99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这符合咱们机构的价值观吗？</a:t>
            </a:r>
            <a:endParaRPr lang="en-US" altLang="zh-CN" b="1" dirty="0" smtClean="0">
              <a:solidFill>
                <a:srgbClr val="99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073" y="5517232"/>
            <a:ext cx="1365391" cy="103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566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2276872"/>
            <a:ext cx="5400600" cy="581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领导自我－开启一场勇气的对话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073" y="5517232"/>
            <a:ext cx="1365391" cy="103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305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1700808"/>
            <a:ext cx="5400600" cy="11203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谢谢大家！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欢迎关注：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073" y="5517232"/>
            <a:ext cx="1365391" cy="103623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556792"/>
            <a:ext cx="2808312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76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800" b="1" dirty="0" smtClean="0">
            <a:solidFill>
              <a:srgbClr val="FF6600"/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5834</TotalTime>
  <Words>450</Words>
  <Application>Microsoft Office PowerPoint</Application>
  <PresentationFormat>全屏显示(4:3)</PresentationFormat>
  <Paragraphs>113</Paragraphs>
  <Slides>25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Office 主题​​</vt:lpstr>
      <vt:lpstr>卓越领导力之如何领导自己</vt:lpstr>
      <vt:lpstr>你曾经跟随过的最好的领导是谁 TA的什么地方让你觉得最好？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如何培养卓越领导力</dc:title>
  <dc:creator>User</dc:creator>
  <cp:lastModifiedBy>User</cp:lastModifiedBy>
  <cp:revision>92</cp:revision>
  <dcterms:created xsi:type="dcterms:W3CDTF">2014-03-19T04:39:06Z</dcterms:created>
  <dcterms:modified xsi:type="dcterms:W3CDTF">2014-04-11T14:53:35Z</dcterms:modified>
</cp:coreProperties>
</file>