
<file path=[Content_Types].xml><?xml version="1.0" encoding="utf-8"?>
<Types xmlns="http://schemas.openxmlformats.org/package/2006/content-types">
  <Default Extension="png" ContentType="image/png"/>
  <Default Extension="jpeg" ContentType="image/jpe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44" r:id="rId3"/>
    <p:sldId id="259" r:id="rId4"/>
    <p:sldId id="260" r:id="rId5"/>
    <p:sldId id="261" r:id="rId6"/>
    <p:sldId id="394" r:id="rId8"/>
    <p:sldId id="395" r:id="rId9"/>
    <p:sldId id="411" r:id="rId10"/>
    <p:sldId id="402" r:id="rId11"/>
    <p:sldId id="399" r:id="rId12"/>
    <p:sldId id="401" r:id="rId13"/>
    <p:sldId id="396" r:id="rId14"/>
    <p:sldId id="405" r:id="rId15"/>
    <p:sldId id="403" r:id="rId16"/>
    <p:sldId id="412" r:id="rId17"/>
    <p:sldId id="404" r:id="rId18"/>
    <p:sldId id="407" r:id="rId19"/>
    <p:sldId id="408" r:id="rId20"/>
    <p:sldId id="413" r:id="rId21"/>
    <p:sldId id="274" r:id="rId22"/>
    <p:sldId id="409" r:id="rId23"/>
    <p:sldId id="410" r:id="rId24"/>
    <p:sldId id="299" r:id="rId25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Franklin Gothic Book" panose="020B050302010202020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Franklin Gothic Book" panose="020B050302010202020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Franklin Gothic Book" panose="020B050302010202020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Franklin Gothic Book" panose="020B050302010202020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Franklin Gothic Book" panose="020B050302010202020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Franklin Gothic Book" panose="020B050302010202020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Franklin Gothic Book" panose="020B050302010202020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Franklin Gothic Book" panose="020B050302010202020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Franklin Gothic Book" panose="020B050302010202020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99"/>
    <a:srgbClr val="FF9966"/>
    <a:srgbClr val="FFCC66"/>
    <a:srgbClr val="FFC064"/>
    <a:srgbClr val="FCA524"/>
    <a:srgbClr val="FF6600"/>
    <a:srgbClr val="FFCC00"/>
    <a:srgbClr val="FF9900"/>
    <a:srgbClr val="66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78" autoAdjust="0"/>
    <p:restoredTop sz="69581" autoAdjust="0"/>
  </p:normalViewPr>
  <p:slideViewPr>
    <p:cSldViewPr>
      <p:cViewPr varScale="1">
        <p:scale>
          <a:sx n="80" d="100"/>
          <a:sy n="80" d="100"/>
        </p:scale>
        <p:origin x="1435" y="62"/>
      </p:cViewPr>
      <p:guideLst>
        <p:guide orient="horz" pos="1732"/>
        <p:guide orient="horz" pos="667"/>
        <p:guide pos="469"/>
        <p:guide pos="2064"/>
      </p:guideLst>
    </p:cSldViewPr>
  </p:slideViewPr>
  <p:notesTextViewPr>
    <p:cViewPr>
      <p:scale>
        <a:sx n="125" d="100"/>
        <a:sy n="125" d="100"/>
      </p:scale>
      <p:origin x="0" y="0"/>
    </p:cViewPr>
  </p:notesTextViewPr>
  <p:notesViewPr>
    <p:cSldViewPr>
      <p:cViewPr varScale="1">
        <p:scale>
          <a:sx n="57" d="100"/>
          <a:sy n="57" d="100"/>
        </p:scale>
        <p:origin x="2832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FB1F86E-A497-4781-ACA0-BEF70DE7BDCC}" type="doc">
      <dgm:prSet loTypeId="urn:microsoft.com/office/officeart/2005/8/layout/hierarchy4" loCatId="list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zh-CN" altLang="en-US"/>
        </a:p>
      </dgm:t>
    </dgm:pt>
    <dgm:pt modelId="{474C79EA-5AD6-4ADA-BDAF-CBF6BADFF0D2}">
      <dgm:prSet phldrT="[文本]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solidFill>
          <a:srgbClr val="FF9900"/>
        </a:solidFill>
      </dgm:spPr>
      <dgm:t>
        <a:bodyPr/>
        <a:lstStyle/>
        <a:p>
          <a:r>
            <a: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麦客与孩子的故事</a:t>
          </a:r>
        </a:p>
      </dgm:t>
    </dgm:pt>
    <dgm:pt modelId="{D24FEF4F-4DFD-4620-9149-D4E86EE00B91}" cxnId="{D5175638-3AA9-48B4-A803-A6FDB1DB29AD}" type="parTrans">
      <dgm:prSet/>
      <dgm:spPr/>
      <dgm:t>
        <a:bodyPr/>
        <a:lstStyle/>
        <a:p>
          <a:endParaRPr lang="zh-CN" altLang="en-US"/>
        </a:p>
      </dgm:t>
    </dgm:pt>
    <dgm:pt modelId="{AB00325E-E9AB-45FB-BE31-9C71B65C00AE}" cxnId="{D5175638-3AA9-48B4-A803-A6FDB1DB29AD}" type="sibTrans">
      <dgm:prSet/>
      <dgm:spPr/>
      <dgm:t>
        <a:bodyPr/>
        <a:lstStyle/>
        <a:p>
          <a:endParaRPr lang="zh-CN" altLang="en-US"/>
        </a:p>
      </dgm:t>
    </dgm:pt>
    <dgm:pt modelId="{E9FDC950-A641-4D9D-AAD5-8317C750021B}">
      <dgm:prSet phldrT="[文本]"/>
      <dgm:spPr>
        <a:solidFill>
          <a:srgbClr val="00B050"/>
        </a:solidFill>
        <a:ln>
          <a:noFill/>
        </a:ln>
      </dgm:spPr>
      <dgm:t>
        <a:bodyPr/>
        <a:lstStyle/>
        <a:p>
          <a:r>
            <a: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公益心路历程</a:t>
          </a:r>
        </a:p>
      </dgm:t>
    </dgm:pt>
    <dgm:pt modelId="{8426C1BE-55D5-4AF8-B1E2-71DCD042DAF8}" cxnId="{76F5C307-3AC7-4CA8-A9D3-290363E55886}" type="parTrans">
      <dgm:prSet/>
      <dgm:spPr/>
      <dgm:t>
        <a:bodyPr/>
        <a:lstStyle/>
        <a:p>
          <a:endParaRPr lang="zh-CN" altLang="en-US"/>
        </a:p>
      </dgm:t>
    </dgm:pt>
    <dgm:pt modelId="{C7A1FEF9-C7D1-43F7-A6EB-E523BB1B7454}" cxnId="{76F5C307-3AC7-4CA8-A9D3-290363E55886}" type="sibTrans">
      <dgm:prSet/>
      <dgm:spPr/>
      <dgm:t>
        <a:bodyPr/>
        <a:lstStyle/>
        <a:p>
          <a:endParaRPr lang="zh-CN" altLang="en-US"/>
        </a:p>
      </dgm:t>
    </dgm:pt>
    <dgm:pt modelId="{A8720CF5-3DB1-42C6-801C-C4B5228E3F89}">
      <dgm:prSet phldrT="[文本]"/>
      <dgm:spPr>
        <a:solidFill>
          <a:schemeClr val="accent6">
            <a:lumMod val="60000"/>
            <a:lumOff val="40000"/>
          </a:schemeClr>
        </a:solidFill>
        <a:ln>
          <a:noFill/>
        </a:ln>
      </dgm:spPr>
      <dgm:t>
        <a:bodyPr/>
        <a:lstStyle/>
        <a:p>
          <a:r>
            <a: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麦事老师的心得</a:t>
          </a:r>
        </a:p>
      </dgm:t>
    </dgm:pt>
    <dgm:pt modelId="{68567842-6651-4360-BD8D-F4372A48024A}" cxnId="{251D7BB0-770E-465D-B8D2-D0F1522E61AB}" type="parTrans">
      <dgm:prSet/>
      <dgm:spPr/>
      <dgm:t>
        <a:bodyPr/>
        <a:lstStyle/>
        <a:p>
          <a:endParaRPr lang="zh-CN" altLang="en-US"/>
        </a:p>
      </dgm:t>
    </dgm:pt>
    <dgm:pt modelId="{E2D47F64-80BC-48F1-98E4-3BAA66B55A72}" cxnId="{251D7BB0-770E-465D-B8D2-D0F1522E61AB}" type="sibTrans">
      <dgm:prSet/>
      <dgm:spPr/>
      <dgm:t>
        <a:bodyPr/>
        <a:lstStyle/>
        <a:p>
          <a:endParaRPr lang="zh-CN" altLang="en-US"/>
        </a:p>
      </dgm:t>
    </dgm:pt>
    <dgm:pt modelId="{5AA4CADA-C526-4263-B65D-4C550BDD8A79}">
      <dgm:prSet phldrT="[文本]"/>
      <dgm:spPr>
        <a:solidFill>
          <a:srgbClr val="FF6600"/>
        </a:solidFill>
        <a:ln>
          <a:noFill/>
        </a:ln>
      </dgm:spPr>
      <dgm:t>
        <a:bodyPr/>
        <a:lstStyle/>
        <a:p>
          <a:r>
            <a: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志愿者的经历</a:t>
          </a:r>
        </a:p>
      </dgm:t>
    </dgm:pt>
    <dgm:pt modelId="{17EEF1DB-6EAA-400E-A6C6-6274ADE82A77}" cxnId="{2F4F075B-D782-45F6-B1E2-F91517B37F35}" type="parTrans">
      <dgm:prSet/>
      <dgm:spPr/>
      <dgm:t>
        <a:bodyPr/>
        <a:lstStyle/>
        <a:p>
          <a:endParaRPr lang="zh-CN" altLang="en-US"/>
        </a:p>
      </dgm:t>
    </dgm:pt>
    <dgm:pt modelId="{2B561BE0-FDA1-407F-82FF-20DE5B47824F}" cxnId="{2F4F075B-D782-45F6-B1E2-F91517B37F35}" type="sibTrans">
      <dgm:prSet/>
      <dgm:spPr/>
      <dgm:t>
        <a:bodyPr/>
        <a:lstStyle/>
        <a:p>
          <a:endParaRPr lang="zh-CN" altLang="en-US"/>
        </a:p>
      </dgm:t>
    </dgm:pt>
    <dgm:pt modelId="{1B6B39AB-511F-4708-BA64-AD45255B10E7}">
      <dgm:prSet phldrT="[文本]"/>
      <dgm:spPr>
        <a:solidFill>
          <a:schemeClr val="tx2">
            <a:lumMod val="60000"/>
            <a:lumOff val="40000"/>
          </a:schemeClr>
        </a:solidFill>
        <a:ln>
          <a:noFill/>
        </a:ln>
      </dgm:spPr>
      <dgm:t>
        <a:bodyPr/>
        <a:lstStyle/>
        <a:p>
          <a:r>
            <a: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资助人与孩子</a:t>
          </a:r>
        </a:p>
      </dgm:t>
    </dgm:pt>
    <dgm:pt modelId="{3C2D35DC-DBCF-4D93-836B-EF55519D5D07}" cxnId="{6DDA2724-32A7-480D-B258-7B20D6A8E8B2}" type="parTrans">
      <dgm:prSet/>
      <dgm:spPr/>
      <dgm:t>
        <a:bodyPr/>
        <a:lstStyle/>
        <a:p>
          <a:endParaRPr lang="zh-CN" altLang="en-US"/>
        </a:p>
      </dgm:t>
    </dgm:pt>
    <dgm:pt modelId="{73EFCC2F-0270-45C1-8A56-7FD1A80908C3}" cxnId="{6DDA2724-32A7-480D-B258-7B20D6A8E8B2}" type="sibTrans">
      <dgm:prSet/>
      <dgm:spPr/>
      <dgm:t>
        <a:bodyPr/>
        <a:lstStyle/>
        <a:p>
          <a:endParaRPr lang="zh-CN" altLang="en-US"/>
        </a:p>
      </dgm:t>
    </dgm:pt>
    <dgm:pt modelId="{E8854132-8AC0-4C22-B1F3-3A288E791C07}">
      <dgm:prSet phldrT="[文本]"/>
      <dgm:spPr>
        <a:solidFill>
          <a:srgbClr val="FFC000"/>
        </a:solidFill>
        <a:ln>
          <a:noFill/>
        </a:ln>
      </dgm:spPr>
      <dgm:t>
        <a:bodyPr/>
        <a:lstStyle/>
        <a:p>
          <a:r>
            <a:rPr lang="zh-CN" altLang="en-US" b="1" dirty="0">
              <a:solidFill>
                <a:schemeClr val="bg1"/>
              </a:solidFill>
              <a:latin typeface="+mj-ea"/>
              <a:ea typeface="+mj-ea"/>
            </a:rPr>
            <a:t>公益助学思考</a:t>
          </a:r>
        </a:p>
      </dgm:t>
    </dgm:pt>
    <dgm:pt modelId="{E6865697-5C41-43D7-AC94-86765F9D9365}" cxnId="{D85E56A3-9894-4B71-8391-69F4B3A21E12}" type="parTrans">
      <dgm:prSet/>
      <dgm:spPr/>
      <dgm:t>
        <a:bodyPr/>
        <a:lstStyle/>
        <a:p>
          <a:endParaRPr lang="zh-CN" altLang="en-US"/>
        </a:p>
      </dgm:t>
    </dgm:pt>
    <dgm:pt modelId="{9DA4DB9E-C644-4C90-849F-F2E478D7CE02}" cxnId="{D85E56A3-9894-4B71-8391-69F4B3A21E12}" type="sibTrans">
      <dgm:prSet/>
      <dgm:spPr/>
      <dgm:t>
        <a:bodyPr/>
        <a:lstStyle/>
        <a:p>
          <a:endParaRPr lang="zh-CN" altLang="en-US"/>
        </a:p>
      </dgm:t>
    </dgm:pt>
    <dgm:pt modelId="{2733D157-1502-4190-9768-72FDBE17E372}" type="pres">
      <dgm:prSet presAssocID="{5FB1F86E-A497-4781-ACA0-BEF70DE7BDCC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DD0682A4-575F-4E2F-9486-692F2099F261}" type="pres">
      <dgm:prSet presAssocID="{474C79EA-5AD6-4ADA-BDAF-CBF6BADFF0D2}" presName="vertOne" presStyleCnt="0"/>
      <dgm:spPr/>
    </dgm:pt>
    <dgm:pt modelId="{EDE85208-FE4A-43D7-9829-E516E36A6640}" type="pres">
      <dgm:prSet presAssocID="{474C79EA-5AD6-4ADA-BDAF-CBF6BADFF0D2}" presName="txOne" presStyleLbl="node0" presStyleIdx="0" presStyleCnt="1">
        <dgm:presLayoutVars>
          <dgm:chPref val="3"/>
        </dgm:presLayoutVars>
      </dgm:prSet>
      <dgm:spPr/>
    </dgm:pt>
    <dgm:pt modelId="{1EF60703-DBEB-4967-8898-7952D321938E}" type="pres">
      <dgm:prSet presAssocID="{474C79EA-5AD6-4ADA-BDAF-CBF6BADFF0D2}" presName="parTransOne" presStyleCnt="0"/>
      <dgm:spPr/>
    </dgm:pt>
    <dgm:pt modelId="{6D9C4869-9E47-496A-BD49-4368214BF9BC}" type="pres">
      <dgm:prSet presAssocID="{474C79EA-5AD6-4ADA-BDAF-CBF6BADFF0D2}" presName="horzOne" presStyleCnt="0"/>
      <dgm:spPr/>
    </dgm:pt>
    <dgm:pt modelId="{C84E57AD-515E-46C6-832F-EC1958FB6AB4}" type="pres">
      <dgm:prSet presAssocID="{E9FDC950-A641-4D9D-AAD5-8317C750021B}" presName="vertTwo" presStyleCnt="0"/>
      <dgm:spPr/>
    </dgm:pt>
    <dgm:pt modelId="{5ED75A61-8C9D-4A57-9684-4EF6E5505412}" type="pres">
      <dgm:prSet presAssocID="{E9FDC950-A641-4D9D-AAD5-8317C750021B}" presName="txTwo" presStyleLbl="node2" presStyleIdx="0" presStyleCnt="2">
        <dgm:presLayoutVars>
          <dgm:chPref val="3"/>
        </dgm:presLayoutVars>
      </dgm:prSet>
      <dgm:spPr/>
    </dgm:pt>
    <dgm:pt modelId="{7CA83B00-F646-4747-8259-1F25013CA727}" type="pres">
      <dgm:prSet presAssocID="{E9FDC950-A641-4D9D-AAD5-8317C750021B}" presName="parTransTwo" presStyleCnt="0"/>
      <dgm:spPr/>
    </dgm:pt>
    <dgm:pt modelId="{C3E2620E-9A95-42C5-A72B-38D7376CD340}" type="pres">
      <dgm:prSet presAssocID="{E9FDC950-A641-4D9D-AAD5-8317C750021B}" presName="horzTwo" presStyleCnt="0"/>
      <dgm:spPr/>
    </dgm:pt>
    <dgm:pt modelId="{379ECFCD-10EC-4C1E-94ED-273E27875BAB}" type="pres">
      <dgm:prSet presAssocID="{A8720CF5-3DB1-42C6-801C-C4B5228E3F89}" presName="vertThree" presStyleCnt="0"/>
      <dgm:spPr/>
    </dgm:pt>
    <dgm:pt modelId="{D48CF9E3-3553-477D-8BFA-76C8F2EDF1EF}" type="pres">
      <dgm:prSet presAssocID="{A8720CF5-3DB1-42C6-801C-C4B5228E3F89}" presName="txThree" presStyleLbl="node3" presStyleIdx="0" presStyleCnt="3">
        <dgm:presLayoutVars>
          <dgm:chPref val="3"/>
        </dgm:presLayoutVars>
      </dgm:prSet>
      <dgm:spPr/>
    </dgm:pt>
    <dgm:pt modelId="{F6C4F21A-45B3-447B-A6DE-7A170FCE8BDF}" type="pres">
      <dgm:prSet presAssocID="{A8720CF5-3DB1-42C6-801C-C4B5228E3F89}" presName="horzThree" presStyleCnt="0"/>
      <dgm:spPr/>
    </dgm:pt>
    <dgm:pt modelId="{9936B7C5-A70D-4656-B84F-5BD9BFB9125A}" type="pres">
      <dgm:prSet presAssocID="{E2D47F64-80BC-48F1-98E4-3BAA66B55A72}" presName="sibSpaceThree" presStyleCnt="0"/>
      <dgm:spPr/>
    </dgm:pt>
    <dgm:pt modelId="{35BE4DCD-3ED1-4035-81D8-5B693B3592ED}" type="pres">
      <dgm:prSet presAssocID="{5AA4CADA-C526-4263-B65D-4C550BDD8A79}" presName="vertThree" presStyleCnt="0"/>
      <dgm:spPr/>
    </dgm:pt>
    <dgm:pt modelId="{53542003-1A0E-4BA2-98F9-681C762B7943}" type="pres">
      <dgm:prSet presAssocID="{5AA4CADA-C526-4263-B65D-4C550BDD8A79}" presName="txThree" presStyleLbl="node3" presStyleIdx="1" presStyleCnt="3">
        <dgm:presLayoutVars>
          <dgm:chPref val="3"/>
        </dgm:presLayoutVars>
      </dgm:prSet>
      <dgm:spPr/>
    </dgm:pt>
    <dgm:pt modelId="{9D9F1823-BE95-4280-A391-9060D4E912BE}" type="pres">
      <dgm:prSet presAssocID="{5AA4CADA-C526-4263-B65D-4C550BDD8A79}" presName="horzThree" presStyleCnt="0"/>
      <dgm:spPr/>
    </dgm:pt>
    <dgm:pt modelId="{F5A1C2C1-6946-436A-B7B0-04AF51D82DAE}" type="pres">
      <dgm:prSet presAssocID="{C7A1FEF9-C7D1-43F7-A6EB-E523BB1B7454}" presName="sibSpaceTwo" presStyleCnt="0"/>
      <dgm:spPr/>
    </dgm:pt>
    <dgm:pt modelId="{A7110089-5CB5-453D-BE51-FF2454562ABB}" type="pres">
      <dgm:prSet presAssocID="{1B6B39AB-511F-4708-BA64-AD45255B10E7}" presName="vertTwo" presStyleCnt="0"/>
      <dgm:spPr/>
    </dgm:pt>
    <dgm:pt modelId="{DF8D159D-72F2-42A8-A294-350D0DB64D4A}" type="pres">
      <dgm:prSet presAssocID="{1B6B39AB-511F-4708-BA64-AD45255B10E7}" presName="txTwo" presStyleLbl="node2" presStyleIdx="1" presStyleCnt="2">
        <dgm:presLayoutVars>
          <dgm:chPref val="3"/>
        </dgm:presLayoutVars>
      </dgm:prSet>
      <dgm:spPr/>
    </dgm:pt>
    <dgm:pt modelId="{CB5DED65-87B8-4E24-8CD1-A6BD21C55AD9}" type="pres">
      <dgm:prSet presAssocID="{1B6B39AB-511F-4708-BA64-AD45255B10E7}" presName="parTransTwo" presStyleCnt="0"/>
      <dgm:spPr/>
    </dgm:pt>
    <dgm:pt modelId="{C69280E9-24EF-4BAD-8838-598119278507}" type="pres">
      <dgm:prSet presAssocID="{1B6B39AB-511F-4708-BA64-AD45255B10E7}" presName="horzTwo" presStyleCnt="0"/>
      <dgm:spPr/>
    </dgm:pt>
    <dgm:pt modelId="{BE7D9037-B76F-4BF1-8D88-B531F19D1386}" type="pres">
      <dgm:prSet presAssocID="{E8854132-8AC0-4C22-B1F3-3A288E791C07}" presName="vertThree" presStyleCnt="0"/>
      <dgm:spPr/>
    </dgm:pt>
    <dgm:pt modelId="{4D58A50D-0B31-40FF-93BA-D10527A74F0B}" type="pres">
      <dgm:prSet presAssocID="{E8854132-8AC0-4C22-B1F3-3A288E791C07}" presName="txThree" presStyleLbl="node3" presStyleIdx="2" presStyleCnt="3" custLinFactNeighborX="8501" custLinFactNeighborY="-1609">
        <dgm:presLayoutVars>
          <dgm:chPref val="3"/>
        </dgm:presLayoutVars>
      </dgm:prSet>
      <dgm:spPr/>
    </dgm:pt>
    <dgm:pt modelId="{98E8BEC1-8609-4CB9-909D-62F89A8B9318}" type="pres">
      <dgm:prSet presAssocID="{E8854132-8AC0-4C22-B1F3-3A288E791C07}" presName="horzThree" presStyleCnt="0"/>
      <dgm:spPr/>
    </dgm:pt>
  </dgm:ptLst>
  <dgm:cxnLst>
    <dgm:cxn modelId="{76F5C307-3AC7-4CA8-A9D3-290363E55886}" srcId="{474C79EA-5AD6-4ADA-BDAF-CBF6BADFF0D2}" destId="{E9FDC950-A641-4D9D-AAD5-8317C750021B}" srcOrd="0" destOrd="0" parTransId="{8426C1BE-55D5-4AF8-B1E2-71DCD042DAF8}" sibTransId="{C7A1FEF9-C7D1-43F7-A6EB-E523BB1B7454}"/>
    <dgm:cxn modelId="{C62F4D1D-099A-470E-B553-AFB669339944}" type="presOf" srcId="{A8720CF5-3DB1-42C6-801C-C4B5228E3F89}" destId="{D48CF9E3-3553-477D-8BFA-76C8F2EDF1EF}" srcOrd="0" destOrd="0" presId="urn:microsoft.com/office/officeart/2005/8/layout/hierarchy4"/>
    <dgm:cxn modelId="{6DDA2724-32A7-480D-B258-7B20D6A8E8B2}" srcId="{474C79EA-5AD6-4ADA-BDAF-CBF6BADFF0D2}" destId="{1B6B39AB-511F-4708-BA64-AD45255B10E7}" srcOrd="1" destOrd="0" parTransId="{3C2D35DC-DBCF-4D93-836B-EF55519D5D07}" sibTransId="{73EFCC2F-0270-45C1-8A56-7FD1A80908C3}"/>
    <dgm:cxn modelId="{D5175638-3AA9-48B4-A803-A6FDB1DB29AD}" srcId="{5FB1F86E-A497-4781-ACA0-BEF70DE7BDCC}" destId="{474C79EA-5AD6-4ADA-BDAF-CBF6BADFF0D2}" srcOrd="0" destOrd="0" parTransId="{D24FEF4F-4DFD-4620-9149-D4E86EE00B91}" sibTransId="{AB00325E-E9AB-45FB-BE31-9C71B65C00AE}"/>
    <dgm:cxn modelId="{2F4F075B-D782-45F6-B1E2-F91517B37F35}" srcId="{E9FDC950-A641-4D9D-AAD5-8317C750021B}" destId="{5AA4CADA-C526-4263-B65D-4C550BDD8A79}" srcOrd="1" destOrd="0" parTransId="{17EEF1DB-6EAA-400E-A6C6-6274ADE82A77}" sibTransId="{2B561BE0-FDA1-407F-82FF-20DE5B47824F}"/>
    <dgm:cxn modelId="{D1F8904A-DACA-4BEA-A871-E4C48511E187}" type="presOf" srcId="{E9FDC950-A641-4D9D-AAD5-8317C750021B}" destId="{5ED75A61-8C9D-4A57-9684-4EF6E5505412}" srcOrd="0" destOrd="0" presId="urn:microsoft.com/office/officeart/2005/8/layout/hierarchy4"/>
    <dgm:cxn modelId="{7025144E-D870-4B0B-AABA-A025037DD56D}" type="presOf" srcId="{E8854132-8AC0-4C22-B1F3-3A288E791C07}" destId="{4D58A50D-0B31-40FF-93BA-D10527A74F0B}" srcOrd="0" destOrd="0" presId="urn:microsoft.com/office/officeart/2005/8/layout/hierarchy4"/>
    <dgm:cxn modelId="{F1AA7E4E-E725-4906-A828-B500214893FF}" type="presOf" srcId="{5AA4CADA-C526-4263-B65D-4C550BDD8A79}" destId="{53542003-1A0E-4BA2-98F9-681C762B7943}" srcOrd="0" destOrd="0" presId="urn:microsoft.com/office/officeart/2005/8/layout/hierarchy4"/>
    <dgm:cxn modelId="{D85E56A3-9894-4B71-8391-69F4B3A21E12}" srcId="{1B6B39AB-511F-4708-BA64-AD45255B10E7}" destId="{E8854132-8AC0-4C22-B1F3-3A288E791C07}" srcOrd="0" destOrd="0" parTransId="{E6865697-5C41-43D7-AC94-86765F9D9365}" sibTransId="{9DA4DB9E-C644-4C90-849F-F2E478D7CE02}"/>
    <dgm:cxn modelId="{251D7BB0-770E-465D-B8D2-D0F1522E61AB}" srcId="{E9FDC950-A641-4D9D-AAD5-8317C750021B}" destId="{A8720CF5-3DB1-42C6-801C-C4B5228E3F89}" srcOrd="0" destOrd="0" parTransId="{68567842-6651-4360-BD8D-F4372A48024A}" sibTransId="{E2D47F64-80BC-48F1-98E4-3BAA66B55A72}"/>
    <dgm:cxn modelId="{1DDCBBE1-894A-42D1-8EA5-D1729BB17FDC}" type="presOf" srcId="{474C79EA-5AD6-4ADA-BDAF-CBF6BADFF0D2}" destId="{EDE85208-FE4A-43D7-9829-E516E36A6640}" srcOrd="0" destOrd="0" presId="urn:microsoft.com/office/officeart/2005/8/layout/hierarchy4"/>
    <dgm:cxn modelId="{F53B64F1-2556-4991-A55C-AC4DA75728AA}" type="presOf" srcId="{5FB1F86E-A497-4781-ACA0-BEF70DE7BDCC}" destId="{2733D157-1502-4190-9768-72FDBE17E372}" srcOrd="0" destOrd="0" presId="urn:microsoft.com/office/officeart/2005/8/layout/hierarchy4"/>
    <dgm:cxn modelId="{0D8458FE-25CB-4997-86A6-3CDCCC240766}" type="presOf" srcId="{1B6B39AB-511F-4708-BA64-AD45255B10E7}" destId="{DF8D159D-72F2-42A8-A294-350D0DB64D4A}" srcOrd="0" destOrd="0" presId="urn:microsoft.com/office/officeart/2005/8/layout/hierarchy4"/>
    <dgm:cxn modelId="{063501F1-5017-4641-83F0-58B5E785D15F}" type="presParOf" srcId="{2733D157-1502-4190-9768-72FDBE17E372}" destId="{DD0682A4-575F-4E2F-9486-692F2099F261}" srcOrd="0" destOrd="0" presId="urn:microsoft.com/office/officeart/2005/8/layout/hierarchy4"/>
    <dgm:cxn modelId="{BD3B5358-8F34-44C4-AB3A-7DA3B0888E54}" type="presParOf" srcId="{DD0682A4-575F-4E2F-9486-692F2099F261}" destId="{EDE85208-FE4A-43D7-9829-E516E36A6640}" srcOrd="0" destOrd="0" presId="urn:microsoft.com/office/officeart/2005/8/layout/hierarchy4"/>
    <dgm:cxn modelId="{405A9A6D-F33E-462B-B249-FE74F393D054}" type="presParOf" srcId="{DD0682A4-575F-4E2F-9486-692F2099F261}" destId="{1EF60703-DBEB-4967-8898-7952D321938E}" srcOrd="1" destOrd="0" presId="urn:microsoft.com/office/officeart/2005/8/layout/hierarchy4"/>
    <dgm:cxn modelId="{EC80DD5D-0D3C-42BA-AFE1-5C0918A00AF6}" type="presParOf" srcId="{DD0682A4-575F-4E2F-9486-692F2099F261}" destId="{6D9C4869-9E47-496A-BD49-4368214BF9BC}" srcOrd="2" destOrd="0" presId="urn:microsoft.com/office/officeart/2005/8/layout/hierarchy4"/>
    <dgm:cxn modelId="{499C6D8E-C8BA-4887-A17C-5EB35EE29977}" type="presParOf" srcId="{6D9C4869-9E47-496A-BD49-4368214BF9BC}" destId="{C84E57AD-515E-46C6-832F-EC1958FB6AB4}" srcOrd="0" destOrd="0" presId="urn:microsoft.com/office/officeart/2005/8/layout/hierarchy4"/>
    <dgm:cxn modelId="{B71C7423-289F-4A85-8EA5-3802DBD745F0}" type="presParOf" srcId="{C84E57AD-515E-46C6-832F-EC1958FB6AB4}" destId="{5ED75A61-8C9D-4A57-9684-4EF6E5505412}" srcOrd="0" destOrd="0" presId="urn:microsoft.com/office/officeart/2005/8/layout/hierarchy4"/>
    <dgm:cxn modelId="{0AAE9795-E1AB-4DCE-8F3C-1D4DAA924C61}" type="presParOf" srcId="{C84E57AD-515E-46C6-832F-EC1958FB6AB4}" destId="{7CA83B00-F646-4747-8259-1F25013CA727}" srcOrd="1" destOrd="0" presId="urn:microsoft.com/office/officeart/2005/8/layout/hierarchy4"/>
    <dgm:cxn modelId="{2E804D79-C821-4E3A-879B-F4170D2EFA97}" type="presParOf" srcId="{C84E57AD-515E-46C6-832F-EC1958FB6AB4}" destId="{C3E2620E-9A95-42C5-A72B-38D7376CD340}" srcOrd="2" destOrd="0" presId="urn:microsoft.com/office/officeart/2005/8/layout/hierarchy4"/>
    <dgm:cxn modelId="{32D75B74-C405-4840-A6DB-3FE7F13D0677}" type="presParOf" srcId="{C3E2620E-9A95-42C5-A72B-38D7376CD340}" destId="{379ECFCD-10EC-4C1E-94ED-273E27875BAB}" srcOrd="0" destOrd="0" presId="urn:microsoft.com/office/officeart/2005/8/layout/hierarchy4"/>
    <dgm:cxn modelId="{06E53DF5-1F40-4572-AC4A-B5BA804EBE42}" type="presParOf" srcId="{379ECFCD-10EC-4C1E-94ED-273E27875BAB}" destId="{D48CF9E3-3553-477D-8BFA-76C8F2EDF1EF}" srcOrd="0" destOrd="0" presId="urn:microsoft.com/office/officeart/2005/8/layout/hierarchy4"/>
    <dgm:cxn modelId="{C11AB0D4-949C-4C87-A104-4DCBCD109AF9}" type="presParOf" srcId="{379ECFCD-10EC-4C1E-94ED-273E27875BAB}" destId="{F6C4F21A-45B3-447B-A6DE-7A170FCE8BDF}" srcOrd="1" destOrd="0" presId="urn:microsoft.com/office/officeart/2005/8/layout/hierarchy4"/>
    <dgm:cxn modelId="{6A936C79-E41A-400F-8AB3-3B1F50EA6FD9}" type="presParOf" srcId="{C3E2620E-9A95-42C5-A72B-38D7376CD340}" destId="{9936B7C5-A70D-4656-B84F-5BD9BFB9125A}" srcOrd="1" destOrd="0" presId="urn:microsoft.com/office/officeart/2005/8/layout/hierarchy4"/>
    <dgm:cxn modelId="{A87A6390-F775-477F-A4FC-4023CE8778F8}" type="presParOf" srcId="{C3E2620E-9A95-42C5-A72B-38D7376CD340}" destId="{35BE4DCD-3ED1-4035-81D8-5B693B3592ED}" srcOrd="2" destOrd="0" presId="urn:microsoft.com/office/officeart/2005/8/layout/hierarchy4"/>
    <dgm:cxn modelId="{9FEB30B2-743A-453A-A416-7FDFDD959B44}" type="presParOf" srcId="{35BE4DCD-3ED1-4035-81D8-5B693B3592ED}" destId="{53542003-1A0E-4BA2-98F9-681C762B7943}" srcOrd="0" destOrd="0" presId="urn:microsoft.com/office/officeart/2005/8/layout/hierarchy4"/>
    <dgm:cxn modelId="{A3099060-2ED2-4531-BAAC-A84606E1C47C}" type="presParOf" srcId="{35BE4DCD-3ED1-4035-81D8-5B693B3592ED}" destId="{9D9F1823-BE95-4280-A391-9060D4E912BE}" srcOrd="1" destOrd="0" presId="urn:microsoft.com/office/officeart/2005/8/layout/hierarchy4"/>
    <dgm:cxn modelId="{F2A4A3B5-E04D-4050-AE0E-01051E44A8BD}" type="presParOf" srcId="{6D9C4869-9E47-496A-BD49-4368214BF9BC}" destId="{F5A1C2C1-6946-436A-B7B0-04AF51D82DAE}" srcOrd="1" destOrd="0" presId="urn:microsoft.com/office/officeart/2005/8/layout/hierarchy4"/>
    <dgm:cxn modelId="{A50416DF-2E35-4D3C-ACE4-C29CE8363437}" type="presParOf" srcId="{6D9C4869-9E47-496A-BD49-4368214BF9BC}" destId="{A7110089-5CB5-453D-BE51-FF2454562ABB}" srcOrd="2" destOrd="0" presId="urn:microsoft.com/office/officeart/2005/8/layout/hierarchy4"/>
    <dgm:cxn modelId="{3EA58B9A-37E0-4DB1-99C9-F8B4F3AA543C}" type="presParOf" srcId="{A7110089-5CB5-453D-BE51-FF2454562ABB}" destId="{DF8D159D-72F2-42A8-A294-350D0DB64D4A}" srcOrd="0" destOrd="0" presId="urn:microsoft.com/office/officeart/2005/8/layout/hierarchy4"/>
    <dgm:cxn modelId="{83EAB94F-5CD9-41C1-AC54-E34240858949}" type="presParOf" srcId="{A7110089-5CB5-453D-BE51-FF2454562ABB}" destId="{CB5DED65-87B8-4E24-8CD1-A6BD21C55AD9}" srcOrd="1" destOrd="0" presId="urn:microsoft.com/office/officeart/2005/8/layout/hierarchy4"/>
    <dgm:cxn modelId="{0593A44B-BD88-4BF3-94FE-1002637291C0}" type="presParOf" srcId="{A7110089-5CB5-453D-BE51-FF2454562ABB}" destId="{C69280E9-24EF-4BAD-8838-598119278507}" srcOrd="2" destOrd="0" presId="urn:microsoft.com/office/officeart/2005/8/layout/hierarchy4"/>
    <dgm:cxn modelId="{ABC52716-6C36-4A34-A38E-947A9D95A093}" type="presParOf" srcId="{C69280E9-24EF-4BAD-8838-598119278507}" destId="{BE7D9037-B76F-4BF1-8D88-B531F19D1386}" srcOrd="0" destOrd="0" presId="urn:microsoft.com/office/officeart/2005/8/layout/hierarchy4"/>
    <dgm:cxn modelId="{D2BF7851-048B-403A-9544-2793B7645195}" type="presParOf" srcId="{BE7D9037-B76F-4BF1-8D88-B531F19D1386}" destId="{4D58A50D-0B31-40FF-93BA-D10527A74F0B}" srcOrd="0" destOrd="0" presId="urn:microsoft.com/office/officeart/2005/8/layout/hierarchy4"/>
    <dgm:cxn modelId="{DB457224-2A9C-4EA5-9D92-A4AFCFFDECE6}" type="presParOf" srcId="{BE7D9037-B76F-4BF1-8D88-B531F19D1386}" destId="{98E8BEC1-8609-4CB9-909D-62F89A8B9318}" srcOrd="1" destOrd="0" presId="urn:microsoft.com/office/officeart/2005/8/layout/hierarchy4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E85208-FE4A-43D7-9829-E516E36A6640}">
      <dsp:nvSpPr>
        <dsp:cNvPr id="0" name=""/>
        <dsp:cNvSpPr/>
      </dsp:nvSpPr>
      <dsp:spPr>
        <a:xfrm>
          <a:off x="710" y="128"/>
          <a:ext cx="6191266" cy="781618"/>
        </a:xfrm>
        <a:prstGeom prst="roundRect">
          <a:avLst>
            <a:gd name="adj" fmla="val 10000"/>
          </a:avLst>
        </a:prstGeom>
        <a:solidFill>
          <a:srgbClr val="FF99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600" b="1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麦客与孩子的故事</a:t>
          </a:r>
        </a:p>
      </dsp:txBody>
      <dsp:txXfrm>
        <a:off x="23603" y="23021"/>
        <a:ext cx="6145480" cy="735832"/>
      </dsp:txXfrm>
    </dsp:sp>
    <dsp:sp modelId="{5ED75A61-8C9D-4A57-9684-4EF6E5505412}">
      <dsp:nvSpPr>
        <dsp:cNvPr id="0" name=""/>
        <dsp:cNvSpPr/>
      </dsp:nvSpPr>
      <dsp:spPr>
        <a:xfrm>
          <a:off x="710" y="887748"/>
          <a:ext cx="4044327" cy="781618"/>
        </a:xfrm>
        <a:prstGeom prst="roundRect">
          <a:avLst>
            <a:gd name="adj" fmla="val 10000"/>
          </a:avLst>
        </a:prstGeom>
        <a:solidFill>
          <a:srgbClr val="00B05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300" b="1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公益心路历程</a:t>
          </a:r>
        </a:p>
      </dsp:txBody>
      <dsp:txXfrm>
        <a:off x="23603" y="910641"/>
        <a:ext cx="3998541" cy="735832"/>
      </dsp:txXfrm>
    </dsp:sp>
    <dsp:sp modelId="{D48CF9E3-3553-477D-8BFA-76C8F2EDF1EF}">
      <dsp:nvSpPr>
        <dsp:cNvPr id="0" name=""/>
        <dsp:cNvSpPr/>
      </dsp:nvSpPr>
      <dsp:spPr>
        <a:xfrm>
          <a:off x="710" y="1775367"/>
          <a:ext cx="1980571" cy="781618"/>
        </a:xfrm>
        <a:prstGeom prst="roundRect">
          <a:avLst>
            <a:gd name="adj" fmla="val 10000"/>
          </a:avLst>
        </a:prstGeom>
        <a:solidFill>
          <a:schemeClr val="accent6">
            <a:lumMod val="60000"/>
            <a:lumOff val="4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麦事老师的心得</a:t>
          </a:r>
        </a:p>
      </dsp:txBody>
      <dsp:txXfrm>
        <a:off x="23603" y="1798260"/>
        <a:ext cx="1934785" cy="735832"/>
      </dsp:txXfrm>
    </dsp:sp>
    <dsp:sp modelId="{53542003-1A0E-4BA2-98F9-681C762B7943}">
      <dsp:nvSpPr>
        <dsp:cNvPr id="0" name=""/>
        <dsp:cNvSpPr/>
      </dsp:nvSpPr>
      <dsp:spPr>
        <a:xfrm>
          <a:off x="2064466" y="1775367"/>
          <a:ext cx="1980571" cy="781618"/>
        </a:xfrm>
        <a:prstGeom prst="roundRect">
          <a:avLst>
            <a:gd name="adj" fmla="val 10000"/>
          </a:avLst>
        </a:prstGeom>
        <a:solidFill>
          <a:srgbClr val="FF660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志愿者的经历</a:t>
          </a:r>
        </a:p>
      </dsp:txBody>
      <dsp:txXfrm>
        <a:off x="2087359" y="1798260"/>
        <a:ext cx="1934785" cy="735832"/>
      </dsp:txXfrm>
    </dsp:sp>
    <dsp:sp modelId="{DF8D159D-72F2-42A8-A294-350D0DB64D4A}">
      <dsp:nvSpPr>
        <dsp:cNvPr id="0" name=""/>
        <dsp:cNvSpPr/>
      </dsp:nvSpPr>
      <dsp:spPr>
        <a:xfrm>
          <a:off x="4211405" y="887748"/>
          <a:ext cx="1980571" cy="781618"/>
        </a:xfrm>
        <a:prstGeom prst="roundRect">
          <a:avLst>
            <a:gd name="adj" fmla="val 10000"/>
          </a:avLst>
        </a:prstGeom>
        <a:solidFill>
          <a:schemeClr val="tx2">
            <a:lumMod val="60000"/>
            <a:lumOff val="4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300" b="1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资助人与孩子</a:t>
          </a:r>
        </a:p>
      </dsp:txBody>
      <dsp:txXfrm>
        <a:off x="4234298" y="910641"/>
        <a:ext cx="1934785" cy="735832"/>
      </dsp:txXfrm>
    </dsp:sp>
    <dsp:sp modelId="{4D58A50D-0B31-40FF-93BA-D10527A74F0B}">
      <dsp:nvSpPr>
        <dsp:cNvPr id="0" name=""/>
        <dsp:cNvSpPr/>
      </dsp:nvSpPr>
      <dsp:spPr>
        <a:xfrm>
          <a:off x="4212116" y="1762791"/>
          <a:ext cx="1980571" cy="781618"/>
        </a:xfrm>
        <a:prstGeom prst="roundRect">
          <a:avLst>
            <a:gd name="adj" fmla="val 10000"/>
          </a:avLst>
        </a:prstGeom>
        <a:solidFill>
          <a:srgbClr val="FFC00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solidFill>
                <a:schemeClr val="bg1"/>
              </a:solidFill>
              <a:latin typeface="+mj-ea"/>
              <a:ea typeface="+mj-ea"/>
            </a:rPr>
            <a:t>公益助学思考</a:t>
          </a:r>
        </a:p>
      </dsp:txBody>
      <dsp:txXfrm>
        <a:off x="4235009" y="1785684"/>
        <a:ext cx="1934785" cy="7358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EBF6CE5-0FF7-4CDD-A79B-717BBD60E624}" type="datetime1">
              <a:rPr lang="zh-CN" altLang="en-US"/>
            </a:fld>
            <a:endParaRPr lang="zh-CN" altLang="en-US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9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</a:pPr>
            <a:r>
              <a:rPr lang="zh-CN" altLang="en-US" sz="1200"/>
              <a:t>单击此处编辑母版文本样式</a:t>
            </a:r>
            <a:endParaRPr lang="zh-CN" altLang="en-US" sz="1200"/>
          </a:p>
          <a:p>
            <a:pPr>
              <a:spcBef>
                <a:spcPct val="30000"/>
              </a:spcBef>
            </a:pPr>
            <a:r>
              <a:rPr lang="zh-CN" altLang="en-US" sz="1200"/>
              <a:t>第二级</a:t>
            </a:r>
            <a:endParaRPr lang="zh-CN" altLang="en-US" sz="1200"/>
          </a:p>
          <a:p>
            <a:pPr>
              <a:spcBef>
                <a:spcPct val="30000"/>
              </a:spcBef>
            </a:pPr>
            <a:r>
              <a:rPr lang="zh-CN" altLang="en-US" sz="1200"/>
              <a:t>第三级</a:t>
            </a:r>
            <a:endParaRPr lang="zh-CN" altLang="en-US" sz="1200"/>
          </a:p>
          <a:p>
            <a:pPr>
              <a:spcBef>
                <a:spcPct val="30000"/>
              </a:spcBef>
            </a:pPr>
            <a:r>
              <a:rPr lang="zh-CN" altLang="en-US" sz="1200"/>
              <a:t>第四级</a:t>
            </a:r>
            <a:endParaRPr lang="zh-CN" altLang="en-US" sz="1200"/>
          </a:p>
          <a:p>
            <a:pPr>
              <a:spcBef>
                <a:spcPct val="30000"/>
              </a:spcBef>
            </a:pPr>
            <a:r>
              <a:rPr lang="zh-CN" altLang="en-US" sz="1200"/>
              <a:t>第五级</a:t>
            </a:r>
            <a:endParaRPr lang="zh-CN" altLang="en-US" sz="1200"/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noProof="1" dirty="0">
                <a:latin typeface="Arial" panose="020B0604020202020204" pitchFamily="34" charset="0"/>
                <a:cs typeface="+mn-ea"/>
              </a:defRPr>
            </a:lvl1pPr>
          </a:lstStyle>
          <a:p>
            <a:fld id="{BA14F136-A43D-4F5E-8979-B8A0DB8B4DB2}" type="slidenum">
              <a:rPr lang="zh-CN" altLang="en-US"/>
            </a:fld>
            <a:endParaRPr lang="zh-CN" altLang="en-US" sz="1200">
              <a:latin typeface="Franklin Gothic Book" panose="020B0503020102020204" charset="0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-603250" y="0"/>
            <a:ext cx="1881188" cy="1058863"/>
          </a:xfrm>
        </p:spPr>
      </p:sp>
      <p:sp>
        <p:nvSpPr>
          <p:cNvPr id="8195" name="备注占位符 2"/>
          <p:cNvSpPr>
            <a:spLocks noGrp="1" noRot="1" noChangeAspect="1" noChangeArrowheads="1"/>
          </p:cNvSpPr>
          <p:nvPr>
            <p:ph type="body" idx="4294967295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/>
              <a:t>麦田是一个家</a:t>
            </a:r>
            <a:endParaRPr lang="zh-CN" altLang="en-US"/>
          </a:p>
          <a:p>
            <a:r>
              <a:rPr lang="zh-CN" altLang="en-US"/>
              <a:t>         我们总是能够在麦田感受到家一样的温暖，关心，当我们遇到困难的时候，也总是有麦田人伸手相助。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麦田是一个平台</a:t>
            </a:r>
            <a:endParaRPr lang="zh-CN" altLang="en-US"/>
          </a:p>
          <a:p>
            <a:r>
              <a:rPr lang="zh-CN" altLang="en-US"/>
              <a:t>         它为各种有爱心的人士提供了实现梦想的平台，包括我们的志愿者和资助人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麦田是一座桥梁</a:t>
            </a:r>
            <a:endParaRPr lang="zh-CN" altLang="en-US"/>
          </a:p>
          <a:p>
            <a:r>
              <a:rPr lang="zh-CN" altLang="en-US"/>
              <a:t>         它为贫困山区的孩子和城市的各种资源搭建了一个桥梁，让山区孩子能够通过这个桥梁获得更好的教育，让城市里的各种爱心能够通过这个桥梁得到渲泄。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麦田还是一种文化</a:t>
            </a:r>
            <a:endParaRPr lang="zh-CN" altLang="en-US"/>
          </a:p>
          <a:p>
            <a:r>
              <a:rPr lang="zh-CN" altLang="en-US"/>
              <a:t>         麦旗、麦服、红手绳、图片展、橙色、麦田之歌、“毒”、装备、动作、名称、设计</a:t>
            </a:r>
            <a:r>
              <a:rPr lang="en-US" altLang="zh-CN"/>
              <a:t>……</a:t>
            </a:r>
            <a:endParaRPr lang="zh-CN" altLang="en-US"/>
          </a:p>
          <a:p>
            <a:r>
              <a:rPr lang="zh-CN" altLang="en-US"/>
              <a:t>麦田计划在这个公益蓬勃发展的时代，创造了一个有别于其他公益机构的模式，也因此，有很多人和机构都在研究麦田、模仿麦田。</a:t>
            </a:r>
            <a:endParaRPr lang="zh-CN" altLang="en-US"/>
          </a:p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14F136-A43D-4F5E-8979-B8A0DB8B4DB2}" type="slidenum">
              <a:rPr lang="zh-CN" altLang="en-US" smtClean="0"/>
            </a:fld>
            <a:endParaRPr lang="zh-CN" altLang="en-US" sz="1200">
              <a:latin typeface="Franklin Gothic Book" panose="020B0503020102020204" charset="0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14F136-A43D-4F5E-8979-B8A0DB8B4DB2}" type="slidenum">
              <a:rPr lang="zh-CN" altLang="en-US" smtClean="0"/>
            </a:fld>
            <a:endParaRPr lang="zh-CN" altLang="en-US" sz="1200">
              <a:latin typeface="Franklin Gothic Book" panose="020B0503020102020204" charset="0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4F136-A43D-4F5E-8979-B8A0DB8B4DB2}" type="slidenum">
              <a:rPr lang="zh-CN" altLang="en-US" smtClean="0"/>
            </a:fld>
            <a:endParaRPr lang="zh-CN" altLang="en-US" sz="1200">
              <a:latin typeface="Franklin Gothic Book" panose="020B0503020102020204" charset="0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4F136-A43D-4F5E-8979-B8A0DB8B4DB2}" type="slidenum">
              <a:rPr lang="zh-CN" altLang="en-US" smtClean="0"/>
            </a:fld>
            <a:endParaRPr lang="zh-CN" altLang="en-US" sz="1200">
              <a:latin typeface="Franklin Gothic Book" panose="020B0503020102020204" charset="0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14F136-A43D-4F5E-8979-B8A0DB8B4DB2}" type="slidenum">
              <a:rPr lang="zh-CN" altLang="en-US" smtClean="0"/>
            </a:fld>
            <a:endParaRPr lang="zh-CN" altLang="en-US" sz="1200">
              <a:latin typeface="Franklin Gothic Book" panose="020B0503020102020204" charset="0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14F136-A43D-4F5E-8979-B8A0DB8B4DB2}" type="slidenum">
              <a:rPr lang="zh-CN" altLang="en-US" smtClean="0"/>
            </a:fld>
            <a:endParaRPr lang="zh-CN" altLang="en-US" sz="1200">
              <a:latin typeface="Franklin Gothic Book" panose="020B0503020102020204" charset="0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14F136-A43D-4F5E-8979-B8A0DB8B4DB2}" type="slidenum">
              <a:rPr lang="zh-CN" altLang="en-US" smtClean="0"/>
            </a:fld>
            <a:endParaRPr lang="zh-CN" altLang="en-US" sz="1200">
              <a:latin typeface="Franklin Gothic Book" panose="020B0503020102020204" charset="0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zh-CN" altLang="en-US" sz="400" b="0" dirty="0">
                <a:latin typeface="+mn-ea"/>
                <a:ea typeface="+mn-ea"/>
              </a:rPr>
              <a:t>一、两个无求：虔诚的态度。筹稿、编稿、排版等工作，需要在工作之余花时间，不是玩的心态，作为岗位志愿者要责任心。</a:t>
            </a:r>
            <a:endParaRPr lang="en-US" altLang="zh-CN" sz="400" b="0" dirty="0">
              <a:latin typeface="+mn-ea"/>
              <a:ea typeface="+mn-ea"/>
            </a:endParaRPr>
          </a:p>
          <a:p>
            <a:r>
              <a:rPr lang="zh-CN" altLang="en-US" sz="400" b="0" dirty="0">
                <a:latin typeface="+mn-ea"/>
                <a:ea typeface="+mn-ea"/>
              </a:rPr>
              <a:t>二、敏于事：勤劳敏捷。</a:t>
            </a:r>
            <a:r>
              <a:rPr lang="en-US" altLang="zh-CN" sz="400" b="0" dirty="0">
                <a:latin typeface="+mn-ea"/>
                <a:ea typeface="+mn-ea"/>
              </a:rPr>
              <a:t>1</a:t>
            </a:r>
            <a:r>
              <a:rPr lang="zh-CN" altLang="en-US" sz="400" b="0" dirty="0">
                <a:latin typeface="+mn-ea"/>
                <a:ea typeface="+mn-ea"/>
              </a:rPr>
              <a:t>、严谨重细节，尽量避免错字、病句，且保持较高的文字表达水平。</a:t>
            </a:r>
            <a:r>
              <a:rPr lang="en-US" altLang="zh-CN" sz="400" b="0" dirty="0">
                <a:latin typeface="+mn-ea"/>
                <a:ea typeface="+mn-ea"/>
              </a:rPr>
              <a:t>2</a:t>
            </a:r>
            <a:r>
              <a:rPr lang="zh-CN" altLang="en-US" sz="400" b="0" dirty="0">
                <a:latin typeface="+mn-ea"/>
                <a:ea typeface="+mn-ea"/>
              </a:rPr>
              <a:t>、排版简约，耐看，这些都给读者一个较好的预期。过程中，有问题及时修正，充分发挥集体智慧。</a:t>
            </a:r>
            <a:endParaRPr lang="en-US" altLang="zh-CN" sz="400" b="0" dirty="0">
              <a:latin typeface="+mn-ea"/>
              <a:ea typeface="+mn-ea"/>
            </a:endParaRPr>
          </a:p>
          <a:p>
            <a:r>
              <a:rPr lang="zh-CN" altLang="en-US" sz="400" b="0" dirty="0">
                <a:latin typeface="+mn-ea"/>
                <a:ea typeface="+mn-ea"/>
              </a:rPr>
              <a:t>三、慎于言：说话谨慎。宣传展示平台，为麦田立言，链接起麦友之间及社会的情感。沉淀志愿者、增加了解和理解，降低误会和不理解。</a:t>
            </a:r>
            <a:endParaRPr lang="en-US" altLang="zh-CN" sz="400" b="0" dirty="0">
              <a:latin typeface="+mn-ea"/>
              <a:ea typeface="+mn-ea"/>
            </a:endParaRPr>
          </a:p>
          <a:p>
            <a:r>
              <a:rPr lang="zh-CN" altLang="en-US" sz="400" b="0" dirty="0">
                <a:latin typeface="+mn-ea"/>
                <a:ea typeface="+mn-ea"/>
              </a:rPr>
              <a:t>四、就有道：去有道义有真理的人那里去修正自己。对内，向扬中麦田这样优秀的团队学习运营，对外学习优质公众号，学习排版、风格定位、内容加工等。</a:t>
            </a:r>
            <a:endParaRPr lang="zh-CN" altLang="en-US" sz="400" b="0" dirty="0">
              <a:latin typeface="+mn-ea"/>
              <a:ea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14F136-A43D-4F5E-8979-B8A0DB8B4DB2}" type="slidenum">
              <a:rPr lang="zh-CN" altLang="en-US" smtClean="0"/>
            </a:fld>
            <a:endParaRPr lang="zh-CN" altLang="en-US" sz="1200">
              <a:latin typeface="Franklin Gothic Book" panose="020B0503020102020204" charset="0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B063B-C982-4C7B-8054-CF9FD44F9537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441D32-ACFE-4BB6-93C2-D20FCBE0C1F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B063B-C982-4C7B-8054-CF9FD44F9537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5C76E5-92F4-411B-840E-8CD28BFEC1A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B063B-C982-4C7B-8054-CF9FD44F9537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45B6FB-DAD4-4A5E-8B41-12A981D507B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B063B-C982-4C7B-8054-CF9FD44F9537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785444-3A56-4F5B-82F2-A00C13B3BEC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B063B-C982-4C7B-8054-CF9FD44F9537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ACBA12-92EF-49BB-9B27-261AF8E2889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B063B-C982-4C7B-8054-CF9FD44F9537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BE5F71-B865-4759-88B5-77CC037BADB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B063B-C982-4C7B-8054-CF9FD44F9537}" type="datetime1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EEA7D4-74D0-4117-A18E-2BE079A5B64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B063B-C982-4C7B-8054-CF9FD44F9537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E7E2DC-4910-4E7B-83A9-63BDA88C9A1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B063B-C982-4C7B-8054-CF9FD44F9537}" type="datetime1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57BC65-5C5C-4A7E-AA51-F8F6E9977AF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B063B-C982-4C7B-8054-CF9FD44F9537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2A29B6-02C4-471F-B958-1D24B243783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>
                <a:sym typeface="Franklin Gothic Book" panose="020B0503020102020204" charset="0"/>
              </a:rPr>
              <a:t>单击图标添加图片</a:t>
            </a:r>
            <a:endParaRPr lang="zh-CN" altLang="en-US" noProof="0">
              <a:sym typeface="Franklin Gothic Book" panose="020B050302010202020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B063B-C982-4C7B-8054-CF9FD44F9537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792C44-77C4-45C4-9C66-A04154B54B6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>
                <a:sym typeface="Franklin Gothic Medium" panose="020B0603020102020204" pitchFamily="34" charset="0"/>
              </a:rPr>
              <a:t>单击此处编辑母版标题样式</a:t>
            </a:r>
            <a:endParaRPr lang="zh-CN" altLang="en-US">
              <a:sym typeface="Franklin Gothic Medium" panose="020B0603020102020204" pitchFamily="34" charset="0"/>
            </a:endParaRP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>
                <a:sym typeface="Franklin Gothic Book" panose="020B0503020102020204" charset="0"/>
              </a:rPr>
              <a:t>单击此处编辑母版文本样式</a:t>
            </a:r>
            <a:endParaRPr lang="zh-CN" altLang="en-US">
              <a:sym typeface="Franklin Gothic Book" panose="020B0503020102020204" charset="0"/>
            </a:endParaRPr>
          </a:p>
          <a:p>
            <a:pPr lvl="1"/>
            <a:r>
              <a:rPr lang="zh-CN" altLang="en-US">
                <a:sym typeface="Franklin Gothic Book" panose="020B0503020102020204" charset="0"/>
              </a:rPr>
              <a:t>第二级</a:t>
            </a:r>
            <a:endParaRPr lang="zh-CN" altLang="en-US">
              <a:sym typeface="Franklin Gothic Book" panose="020B0503020102020204" charset="0"/>
            </a:endParaRPr>
          </a:p>
          <a:p>
            <a:pPr lvl="2"/>
            <a:r>
              <a:rPr lang="zh-CN" altLang="en-US">
                <a:sym typeface="Franklin Gothic Book" panose="020B0503020102020204" charset="0"/>
              </a:rPr>
              <a:t>第三级</a:t>
            </a:r>
            <a:endParaRPr lang="zh-CN" altLang="en-US">
              <a:sym typeface="Franklin Gothic Book" panose="020B0503020102020204" charset="0"/>
            </a:endParaRPr>
          </a:p>
          <a:p>
            <a:pPr lvl="3"/>
            <a:r>
              <a:rPr lang="zh-CN" altLang="en-US">
                <a:sym typeface="Franklin Gothic Book" panose="020B0503020102020204" charset="0"/>
              </a:rPr>
              <a:t>第四级</a:t>
            </a:r>
            <a:endParaRPr lang="zh-CN" altLang="en-US">
              <a:sym typeface="Franklin Gothic Book" panose="020B0503020102020204" charset="0"/>
            </a:endParaRPr>
          </a:p>
          <a:p>
            <a:pPr lvl="4"/>
            <a:r>
              <a:rPr lang="zh-CN" altLang="en-US">
                <a:sym typeface="Franklin Gothic Book" panose="020B0503020102020204" charset="0"/>
              </a:rPr>
              <a:t>第五级</a:t>
            </a:r>
            <a:endParaRPr lang="zh-CN" altLang="en-US">
              <a:sym typeface="Franklin Gothic Book" panose="020B0503020102020204" charset="0"/>
            </a:endParaRP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 sz="1200"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68B063B-C982-4C7B-8054-CF9FD44F9537}" type="datetime1">
              <a:rPr lang="zh-CN" altLang="en-US"/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 noProof="1" dirty="0">
                <a:solidFill>
                  <a:srgbClr val="898989"/>
                </a:solidFill>
                <a:latin typeface="Arial" panose="020B0604020202020204" pitchFamily="34" charset="0"/>
                <a:cs typeface="+mn-ea"/>
              </a:defRPr>
            </a:lvl1pPr>
          </a:lstStyle>
          <a:p>
            <a:fld id="{161533E7-B57F-4283-80C6-1A556E951C45}" type="slidenum">
              <a:rPr lang="zh-CN" altLang="en-US"/>
            </a:fld>
            <a:endParaRPr lang="zh-CN" altLang="en-US">
              <a:latin typeface="Franklin Gothic Book" panose="020B0503020102020204" charset="0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914400" indent="-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Franklin Gothic Medium" panose="020B0603020102020204" pitchFamily="34" charset="0"/>
        </a:defRPr>
      </a:lvl1pPr>
      <a:lvl2pPr marL="914400" indent="-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anose="020B0603020102020204" pitchFamily="34" charset="0"/>
          <a:ea typeface="微软雅黑" panose="020B0503020204020204" pitchFamily="34" charset="-122"/>
          <a:sym typeface="Franklin Gothic Medium" panose="020B0603020102020204" pitchFamily="34" charset="0"/>
        </a:defRPr>
      </a:lvl2pPr>
      <a:lvl3pPr marL="914400" indent="-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anose="020B0603020102020204" pitchFamily="34" charset="0"/>
          <a:ea typeface="微软雅黑" panose="020B0503020204020204" pitchFamily="34" charset="-122"/>
          <a:sym typeface="Franklin Gothic Medium" panose="020B0603020102020204" pitchFamily="34" charset="0"/>
        </a:defRPr>
      </a:lvl3pPr>
      <a:lvl4pPr marL="914400" indent="-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anose="020B0603020102020204" pitchFamily="34" charset="0"/>
          <a:ea typeface="微软雅黑" panose="020B0503020204020204" pitchFamily="34" charset="-122"/>
          <a:sym typeface="Franklin Gothic Medium" panose="020B0603020102020204" pitchFamily="34" charset="0"/>
        </a:defRPr>
      </a:lvl4pPr>
      <a:lvl5pPr marL="914400" indent="-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anose="020B0603020102020204" pitchFamily="34" charset="0"/>
          <a:ea typeface="微软雅黑" panose="020B0503020204020204" pitchFamily="34" charset="-122"/>
          <a:sym typeface="Franklin Gothic Medium" panose="020B0603020102020204" pitchFamily="34" charset="0"/>
        </a:defRPr>
      </a:lvl5pPr>
      <a:lvl6pPr marL="1371600" indent="-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anose="020B0603020102020204" pitchFamily="34" charset="0"/>
          <a:ea typeface="微软雅黑" panose="020B0503020204020204" pitchFamily="34" charset="-122"/>
          <a:sym typeface="Franklin Gothic Medium" panose="020B0603020102020204" pitchFamily="34" charset="0"/>
        </a:defRPr>
      </a:lvl6pPr>
      <a:lvl7pPr marL="1828800" indent="-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anose="020B0603020102020204" pitchFamily="34" charset="0"/>
          <a:ea typeface="微软雅黑" panose="020B0503020204020204" pitchFamily="34" charset="-122"/>
          <a:sym typeface="Franklin Gothic Medium" panose="020B0603020102020204" pitchFamily="34" charset="0"/>
        </a:defRPr>
      </a:lvl7pPr>
      <a:lvl8pPr marL="2286000" indent="-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anose="020B0603020102020204" pitchFamily="34" charset="0"/>
          <a:ea typeface="微软雅黑" panose="020B0503020204020204" pitchFamily="34" charset="-122"/>
          <a:sym typeface="Franklin Gothic Medium" panose="020B0603020102020204" pitchFamily="34" charset="0"/>
        </a:defRPr>
      </a:lvl8pPr>
      <a:lvl9pPr marL="2743200" indent="-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anose="020B0603020102020204" pitchFamily="34" charset="0"/>
          <a:ea typeface="微软雅黑" panose="020B0503020204020204" pitchFamily="34" charset="-122"/>
          <a:sym typeface="Franklin Gothic Medium" panose="020B06030201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Franklin Gothic Book" panose="020B050302010202020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Franklin Gothic Book" panose="020B050302010202020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Franklin Gothic Book" panose="020B050302010202020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Franklin Gothic Book" panose="020B050302010202020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Franklin Gothic Book" panose="020B050302010202020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Franklin Gothic Book" panose="020B0503020102020204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Franklin Gothic Book" panose="020B0503020102020204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Franklin Gothic Book" panose="020B0503020102020204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Franklin Gothic Book" panose="020B050302010202020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Relationship Id="rId3" Type="http://schemas.microsoft.com/office/2007/relationships/hdphoto" Target="../media/image16.wdp"/><Relationship Id="rId2" Type="http://schemas.openxmlformats.org/officeDocument/2006/relationships/image" Target="../media/image15.png"/><Relationship Id="rId1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jpe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3" descr="C:\Users\Administrator\Desktop\麦田素材1024x768\麦田计划 标志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209550"/>
            <a:ext cx="971550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" name="矩形 6"/>
          <p:cNvSpPr>
            <a:spLocks noChangeArrowheads="1"/>
          </p:cNvSpPr>
          <p:nvPr/>
        </p:nvSpPr>
        <p:spPr bwMode="auto">
          <a:xfrm>
            <a:off x="-9525" y="5010150"/>
            <a:ext cx="9153525" cy="133350"/>
          </a:xfrm>
          <a:prstGeom prst="rect">
            <a:avLst/>
          </a:prstGeom>
          <a:gradFill rotWithShape="1">
            <a:gsLst>
              <a:gs pos="0">
                <a:srgbClr val="FE8002"/>
              </a:gs>
              <a:gs pos="100000">
                <a:srgbClr val="FFC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099" name="矩形 7"/>
          <p:cNvSpPr>
            <a:spLocks noChangeArrowheads="1"/>
          </p:cNvSpPr>
          <p:nvPr/>
        </p:nvSpPr>
        <p:spPr bwMode="auto">
          <a:xfrm>
            <a:off x="1588" y="0"/>
            <a:ext cx="9155112" cy="133350"/>
          </a:xfrm>
          <a:prstGeom prst="rect">
            <a:avLst/>
          </a:prstGeom>
          <a:gradFill rotWithShape="1">
            <a:gsLst>
              <a:gs pos="0">
                <a:srgbClr val="FE8002"/>
              </a:gs>
              <a:gs pos="100000">
                <a:srgbClr val="FFC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4101" name="Picture 2" descr="C:\Users\Administrator\Desktop\爱心素材\1369025_071139052381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83" b="10507"/>
          <a:stretch>
            <a:fillRect/>
          </a:stretch>
        </p:blipFill>
        <p:spPr bwMode="auto">
          <a:xfrm>
            <a:off x="0" y="-20638"/>
            <a:ext cx="9144000" cy="516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矩形 3"/>
          <p:cNvSpPr>
            <a:spLocks noChangeArrowheads="1"/>
          </p:cNvSpPr>
          <p:nvPr/>
        </p:nvSpPr>
        <p:spPr bwMode="auto">
          <a:xfrm>
            <a:off x="2534096" y="2099467"/>
            <a:ext cx="634019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3200" b="1" dirty="0">
                <a:solidFill>
                  <a:schemeClr val="bg2"/>
                </a:solidFill>
                <a:latin typeface="+mj-ea"/>
                <a:ea typeface="+mj-ea"/>
              </a:rPr>
              <a:t>十堰分社微信公众号运营经验分享</a:t>
            </a:r>
            <a:endParaRPr lang="zh-CN" altLang="en-US" sz="3200" b="1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4103" name="矩形 5"/>
          <p:cNvSpPr>
            <a:spLocks noChangeArrowheads="1"/>
          </p:cNvSpPr>
          <p:nvPr/>
        </p:nvSpPr>
        <p:spPr bwMode="auto">
          <a:xfrm>
            <a:off x="5780337" y="2901950"/>
            <a:ext cx="27318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—— </a:t>
            </a:r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十堰分社麦叶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104" name="矩形 12" hidden="1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50000">
                <a:srgbClr val="000000"/>
              </a:gs>
              <a:gs pos="100000">
                <a:srgbClr val="000000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125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8.64198E-7 L -0.04115 0.00864 " pathEditMode="relative" rAng="0" ptsTypes="AA">
                                      <p:cBhvr>
                                        <p:cTn id="9" dur="4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6200" y="4320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4000" fill="hold"/>
                                        <p:tgtEl>
                                          <p:spTgt spid="410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filter="fade">
                                      <p:cBhvr>
                                        <p:cTn id="13" dur="23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299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7" dur="900"/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6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0" dur="1100"/>
                                        <p:tgtEl>
                                          <p:spTgt spid="4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 bldLvl="0" build="p"/>
      <p:bldP spid="4103" grpId="0" bldLvl="0" build="p"/>
      <p:bldP spid="410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矩形 6"/>
          <p:cNvSpPr>
            <a:spLocks noChangeArrowheads="1"/>
          </p:cNvSpPr>
          <p:nvPr/>
        </p:nvSpPr>
        <p:spPr bwMode="auto">
          <a:xfrm>
            <a:off x="-9525" y="5010150"/>
            <a:ext cx="9153525" cy="133350"/>
          </a:xfrm>
          <a:prstGeom prst="rect">
            <a:avLst/>
          </a:prstGeom>
          <a:gradFill rotWithShape="1">
            <a:gsLst>
              <a:gs pos="0">
                <a:srgbClr val="FE8002"/>
              </a:gs>
              <a:gs pos="100000">
                <a:srgbClr val="FFC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386" name="矩形 7"/>
          <p:cNvSpPr>
            <a:spLocks noChangeArrowheads="1"/>
          </p:cNvSpPr>
          <p:nvPr/>
        </p:nvSpPr>
        <p:spPr bwMode="auto">
          <a:xfrm>
            <a:off x="1588" y="0"/>
            <a:ext cx="9155112" cy="133350"/>
          </a:xfrm>
          <a:prstGeom prst="rect">
            <a:avLst/>
          </a:prstGeom>
          <a:gradFill rotWithShape="1">
            <a:gsLst>
              <a:gs pos="0">
                <a:srgbClr val="FE8002"/>
              </a:gs>
              <a:gs pos="100000">
                <a:srgbClr val="FFC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" name="标题 1"/>
          <p:cNvSpPr>
            <a:spLocks noChangeArrowheads="1"/>
          </p:cNvSpPr>
          <p:nvPr/>
        </p:nvSpPr>
        <p:spPr bwMode="auto">
          <a:xfrm>
            <a:off x="467544" y="341977"/>
            <a:ext cx="4619625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1200"/>
              </a:spcBef>
            </a:pPr>
            <a:r>
              <a:rPr lang="en-US" altLang="zh-CN" sz="2000" b="1" dirty="0">
                <a:solidFill>
                  <a:srgbClr val="FF6600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sym typeface="Franklin Gothic Medium" panose="020B0603020102020204" pitchFamily="34" charset="0"/>
              </a:rPr>
              <a:t>3</a:t>
            </a:r>
            <a:r>
              <a:rPr lang="zh-CN" altLang="en-US" sz="2000" b="1" dirty="0">
                <a:solidFill>
                  <a:srgbClr val="FF6600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sym typeface="Franklin Gothic Medium" panose="020B0603020102020204" pitchFamily="34" charset="0"/>
              </a:rPr>
              <a:t>、</a:t>
            </a:r>
            <a:r>
              <a:rPr lang="zh-CN" altLang="en-US" sz="20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内容跟踪、分析和修正</a:t>
            </a:r>
            <a:endParaRPr lang="en-US" altLang="zh-CN" sz="2000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2627784" y="1851670"/>
            <a:ext cx="417646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看后台图文数据（阅读、转发等数据）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看朋友圈转发、点赞、评论人及内容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2627784" y="3241195"/>
            <a:ext cx="324036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问麦友内容优缺点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问社会爱心人士评价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2339752" y="3240911"/>
            <a:ext cx="72008" cy="700002"/>
          </a:xfrm>
          <a:prstGeom prst="rect">
            <a:avLst/>
          </a:prstGeom>
          <a:solidFill>
            <a:srgbClr val="FF66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2339752" y="1871748"/>
            <a:ext cx="72008" cy="700002"/>
          </a:xfrm>
          <a:prstGeom prst="rect">
            <a:avLst/>
          </a:prstGeom>
          <a:solidFill>
            <a:srgbClr val="FF66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03648" y="1995686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6600"/>
                </a:solidFill>
              </a:rPr>
              <a:t>两看</a:t>
            </a:r>
            <a:endParaRPr lang="zh-CN" altLang="en-US" sz="2000" b="1" dirty="0">
              <a:solidFill>
                <a:srgbClr val="FF66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03648" y="3395776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6600"/>
                </a:solidFill>
              </a:rPr>
              <a:t>两问</a:t>
            </a:r>
            <a:endParaRPr lang="zh-CN" altLang="en-US" sz="2000" b="1" dirty="0">
              <a:solidFill>
                <a:srgbClr val="FF66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矩形 3"/>
          <p:cNvSpPr>
            <a:spLocks noChangeArrowheads="1"/>
          </p:cNvSpPr>
          <p:nvPr/>
        </p:nvSpPr>
        <p:spPr bwMode="auto">
          <a:xfrm>
            <a:off x="2303338" y="1661606"/>
            <a:ext cx="6661150" cy="1160462"/>
          </a:xfrm>
          <a:prstGeom prst="rect">
            <a:avLst/>
          </a:prstGeom>
          <a:gradFill rotWithShape="1">
            <a:gsLst>
              <a:gs pos="0">
                <a:srgbClr val="FE8002"/>
              </a:gs>
              <a:gs pos="100000">
                <a:srgbClr val="FFC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3203848" y="1949449"/>
            <a:ext cx="46609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运营小组的组建及分工</a:t>
            </a:r>
            <a:endParaRPr lang="zh-CN" altLang="en-US" sz="3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5127" name="图片 8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4" t="14378" r="6906" b="7707"/>
          <a:stretch>
            <a:fillRect/>
          </a:stretch>
        </p:blipFill>
        <p:spPr bwMode="auto">
          <a:xfrm>
            <a:off x="546100" y="1779589"/>
            <a:ext cx="1755775" cy="1073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矩形 6"/>
          <p:cNvSpPr>
            <a:spLocks noChangeArrowheads="1"/>
          </p:cNvSpPr>
          <p:nvPr/>
        </p:nvSpPr>
        <p:spPr bwMode="auto">
          <a:xfrm>
            <a:off x="-9525" y="5010150"/>
            <a:ext cx="9153525" cy="133350"/>
          </a:xfrm>
          <a:prstGeom prst="rect">
            <a:avLst/>
          </a:prstGeom>
          <a:gradFill rotWithShape="1">
            <a:gsLst>
              <a:gs pos="0">
                <a:srgbClr val="FE8002"/>
              </a:gs>
              <a:gs pos="100000">
                <a:srgbClr val="FFC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386" name="矩形 7"/>
          <p:cNvSpPr>
            <a:spLocks noChangeArrowheads="1"/>
          </p:cNvSpPr>
          <p:nvPr/>
        </p:nvSpPr>
        <p:spPr bwMode="auto">
          <a:xfrm>
            <a:off x="1588" y="0"/>
            <a:ext cx="9155112" cy="133350"/>
          </a:xfrm>
          <a:prstGeom prst="rect">
            <a:avLst/>
          </a:prstGeom>
          <a:gradFill rotWithShape="1">
            <a:gsLst>
              <a:gs pos="0">
                <a:srgbClr val="FE8002"/>
              </a:gs>
              <a:gs pos="100000">
                <a:srgbClr val="FFC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16388" name="图片 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4" t="14378" r="6906" b="7707"/>
          <a:stretch>
            <a:fillRect/>
          </a:stretch>
        </p:blipFill>
        <p:spPr bwMode="auto">
          <a:xfrm>
            <a:off x="7451725" y="238125"/>
            <a:ext cx="1344613" cy="82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1"/>
          <p:cNvSpPr>
            <a:spLocks noChangeArrowheads="1"/>
          </p:cNvSpPr>
          <p:nvPr/>
        </p:nvSpPr>
        <p:spPr bwMode="auto">
          <a:xfrm>
            <a:off x="1338266" y="1079911"/>
            <a:ext cx="7272808" cy="221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1200"/>
              </a:spcBef>
            </a:pPr>
            <a:r>
              <a:rPr lang="zh-CN" altLang="en-US" sz="1600" dirty="0">
                <a:solidFill>
                  <a:schemeClr val="accent4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首先要认识到在麦田计划的团队中，运营小组工作内容具有以下几点特征：</a:t>
            </a:r>
            <a:endParaRPr lang="en-US" altLang="zh-CN" sz="1600" dirty="0">
              <a:solidFill>
                <a:schemeClr val="accent4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spcBef>
                <a:spcPts val="1200"/>
              </a:spcBef>
            </a:pPr>
            <a:r>
              <a:rPr lang="en-US" altLang="zh-CN" sz="1600" dirty="0">
                <a:solidFill>
                  <a:schemeClr val="accent4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sz="1600" dirty="0">
                <a:solidFill>
                  <a:schemeClr val="accent4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、具有创造性，无固定程式；</a:t>
            </a:r>
            <a:endParaRPr lang="en-US" altLang="zh-CN" sz="1600" dirty="0">
              <a:solidFill>
                <a:schemeClr val="accent4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spcBef>
                <a:spcPts val="1200"/>
              </a:spcBef>
            </a:pPr>
            <a:r>
              <a:rPr lang="en-US" altLang="zh-CN" sz="1600" dirty="0">
                <a:solidFill>
                  <a:schemeClr val="accent4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chemeClr val="accent4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、具有相对突发性；</a:t>
            </a:r>
            <a:endParaRPr lang="en-US" altLang="zh-CN" sz="1600" dirty="0">
              <a:solidFill>
                <a:schemeClr val="accent4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spcBef>
                <a:spcPts val="1200"/>
              </a:spcBef>
            </a:pPr>
            <a:r>
              <a:rPr lang="en-US" altLang="zh-CN" sz="1600" dirty="0">
                <a:solidFill>
                  <a:schemeClr val="accent4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chemeClr val="accent4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、跟麦田品牌及团队形象强关联；</a:t>
            </a:r>
            <a:endParaRPr lang="en-US" altLang="zh-CN" sz="1600" dirty="0">
              <a:solidFill>
                <a:schemeClr val="accent4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spcBef>
                <a:spcPts val="1200"/>
              </a:spcBef>
            </a:pPr>
            <a:r>
              <a:rPr lang="en-US" altLang="zh-CN" sz="1600" dirty="0">
                <a:solidFill>
                  <a:schemeClr val="accent4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altLang="en-US" sz="1600" dirty="0">
                <a:solidFill>
                  <a:schemeClr val="accent4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、是麦田对内和对外的一个桥梁。</a:t>
            </a:r>
            <a:endParaRPr lang="en-US" altLang="zh-CN" sz="1600" dirty="0">
              <a:solidFill>
                <a:schemeClr val="accent4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43"/>
          <p:cNvSpPr>
            <a:spLocks noChangeArrowheads="1"/>
          </p:cNvSpPr>
          <p:nvPr/>
        </p:nvSpPr>
        <p:spPr bwMode="auto">
          <a:xfrm>
            <a:off x="2843808" y="1992660"/>
            <a:ext cx="4482542" cy="2575851"/>
          </a:xfrm>
          <a:prstGeom prst="rect">
            <a:avLst/>
          </a:prstGeom>
          <a:gradFill rotWithShape="1">
            <a:gsLst>
              <a:gs pos="0">
                <a:srgbClr val="FE8002"/>
              </a:gs>
              <a:gs pos="100000">
                <a:srgbClr val="FFC000"/>
              </a:gs>
            </a:gsLst>
            <a:lin ang="0" scaled="1"/>
          </a:gra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endParaRPr lang="zh-CN" altLang="zh-CN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6385" name="矩形 6"/>
          <p:cNvSpPr>
            <a:spLocks noChangeArrowheads="1"/>
          </p:cNvSpPr>
          <p:nvPr/>
        </p:nvSpPr>
        <p:spPr bwMode="auto">
          <a:xfrm>
            <a:off x="-9525" y="5010150"/>
            <a:ext cx="9153525" cy="133350"/>
          </a:xfrm>
          <a:prstGeom prst="rect">
            <a:avLst/>
          </a:prstGeom>
          <a:gradFill rotWithShape="1">
            <a:gsLst>
              <a:gs pos="0">
                <a:srgbClr val="FE8002"/>
              </a:gs>
              <a:gs pos="100000">
                <a:srgbClr val="FFC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386" name="矩形 7"/>
          <p:cNvSpPr>
            <a:spLocks noChangeArrowheads="1"/>
          </p:cNvSpPr>
          <p:nvPr/>
        </p:nvSpPr>
        <p:spPr bwMode="auto">
          <a:xfrm>
            <a:off x="1588" y="0"/>
            <a:ext cx="9155112" cy="133350"/>
          </a:xfrm>
          <a:prstGeom prst="rect">
            <a:avLst/>
          </a:prstGeom>
          <a:gradFill rotWithShape="1">
            <a:gsLst>
              <a:gs pos="0">
                <a:srgbClr val="FE8002"/>
              </a:gs>
              <a:gs pos="100000">
                <a:srgbClr val="FFC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16388" name="图片 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4" t="14378" r="6906" b="7707"/>
          <a:stretch>
            <a:fillRect/>
          </a:stretch>
        </p:blipFill>
        <p:spPr bwMode="auto">
          <a:xfrm>
            <a:off x="7451725" y="238125"/>
            <a:ext cx="1344613" cy="82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3131840" y="2126424"/>
            <a:ext cx="4028928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accent4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对麦田文化的深度理解；</a:t>
            </a:r>
            <a:endParaRPr lang="en-US" altLang="zh-CN" sz="1600" dirty="0">
              <a:solidFill>
                <a:schemeClr val="accent4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accent4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具有很高的公益素养；</a:t>
            </a:r>
            <a:endParaRPr lang="en-US" altLang="zh-CN" sz="1600" dirty="0">
              <a:solidFill>
                <a:schemeClr val="accent4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accent4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具有高度的责任心</a:t>
            </a:r>
            <a:r>
              <a:rPr lang="en-US" altLang="zh-CN" sz="1600" dirty="0">
                <a:solidFill>
                  <a:schemeClr val="accent4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600" dirty="0">
                <a:solidFill>
                  <a:schemeClr val="accent4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>
              <a:solidFill>
                <a:schemeClr val="accent4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accent4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具有成长性思维；</a:t>
            </a:r>
            <a:endParaRPr lang="en-US" altLang="zh-CN" sz="1600" dirty="0">
              <a:solidFill>
                <a:schemeClr val="accent4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accent4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具有很强的人格魅力；</a:t>
            </a:r>
            <a:endParaRPr lang="en-US" altLang="zh-CN" sz="1600" dirty="0">
              <a:solidFill>
                <a:schemeClr val="accent4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accent4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多线程高效工作的能力。</a:t>
            </a:r>
            <a:endParaRPr lang="zh-CN" altLang="en-US" sz="1600" dirty="0">
              <a:solidFill>
                <a:schemeClr val="accent4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标题 1"/>
          <p:cNvSpPr>
            <a:spLocks noChangeArrowheads="1"/>
          </p:cNvSpPr>
          <p:nvPr/>
        </p:nvSpPr>
        <p:spPr bwMode="auto">
          <a:xfrm>
            <a:off x="563191" y="1117697"/>
            <a:ext cx="756084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1200"/>
              </a:spcBef>
            </a:pPr>
            <a:r>
              <a:rPr lang="zh-CN" altLang="en-US" sz="20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好的运营小组有</a:t>
            </a:r>
            <a:r>
              <a:rPr lang="en-US" altLang="zh-CN" sz="20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sz="20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个大前提</a:t>
            </a:r>
            <a:r>
              <a:rPr lang="en-US" altLang="zh-CN" sz="20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:</a:t>
            </a:r>
            <a:r>
              <a:rPr lang="zh-CN" altLang="en-US" sz="20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灵魂（</a:t>
            </a:r>
            <a:r>
              <a:rPr lang="zh-CN" altLang="en-US" sz="2000" dirty="0">
                <a:solidFill>
                  <a:srgbClr val="FF6600"/>
                </a:solidFill>
              </a:rPr>
              <a:t>以江风和小棉花为例</a:t>
            </a:r>
            <a:r>
              <a:rPr lang="zh-CN" altLang="en-US" sz="20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）：</a:t>
            </a:r>
            <a:endParaRPr lang="en-US" altLang="zh-CN" sz="2000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15337" y="2248504"/>
            <a:ext cx="430887" cy="2181072"/>
          </a:xfrm>
          <a:prstGeom prst="rect">
            <a:avLst/>
          </a:prstGeom>
          <a:solidFill>
            <a:srgbClr val="FF9900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eaVert" wrap="square" rtlCol="0" anchor="ctr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灵魂人具备的特征   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43"/>
          <p:cNvSpPr>
            <a:spLocks noChangeArrowheads="1"/>
          </p:cNvSpPr>
          <p:nvPr/>
        </p:nvSpPr>
        <p:spPr bwMode="auto">
          <a:xfrm>
            <a:off x="2843808" y="1992660"/>
            <a:ext cx="4482542" cy="2575851"/>
          </a:xfrm>
          <a:prstGeom prst="rect">
            <a:avLst/>
          </a:prstGeom>
          <a:gradFill rotWithShape="1">
            <a:gsLst>
              <a:gs pos="0">
                <a:srgbClr val="FE8002"/>
              </a:gs>
              <a:gs pos="100000">
                <a:srgbClr val="FFC000"/>
              </a:gs>
            </a:gsLst>
            <a:lin ang="0" scaled="1"/>
          </a:gra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endParaRPr lang="zh-CN" altLang="zh-CN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6385" name="矩形 6"/>
          <p:cNvSpPr>
            <a:spLocks noChangeArrowheads="1"/>
          </p:cNvSpPr>
          <p:nvPr/>
        </p:nvSpPr>
        <p:spPr bwMode="auto">
          <a:xfrm>
            <a:off x="-9525" y="5010150"/>
            <a:ext cx="9153525" cy="133350"/>
          </a:xfrm>
          <a:prstGeom prst="rect">
            <a:avLst/>
          </a:prstGeom>
          <a:gradFill rotWithShape="1">
            <a:gsLst>
              <a:gs pos="0">
                <a:srgbClr val="FE8002"/>
              </a:gs>
              <a:gs pos="100000">
                <a:srgbClr val="FFC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386" name="矩形 7"/>
          <p:cNvSpPr>
            <a:spLocks noChangeArrowheads="1"/>
          </p:cNvSpPr>
          <p:nvPr/>
        </p:nvSpPr>
        <p:spPr bwMode="auto">
          <a:xfrm>
            <a:off x="1588" y="0"/>
            <a:ext cx="9155112" cy="133350"/>
          </a:xfrm>
          <a:prstGeom prst="rect">
            <a:avLst/>
          </a:prstGeom>
          <a:gradFill rotWithShape="1">
            <a:gsLst>
              <a:gs pos="0">
                <a:srgbClr val="FE8002"/>
              </a:gs>
              <a:gs pos="100000">
                <a:srgbClr val="FFC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16388" name="图片 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4" t="14378" r="6906" b="7707"/>
          <a:stretch>
            <a:fillRect/>
          </a:stretch>
        </p:blipFill>
        <p:spPr bwMode="auto">
          <a:xfrm>
            <a:off x="7451725" y="238125"/>
            <a:ext cx="1344613" cy="82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3203848" y="2445173"/>
            <a:ext cx="4028928" cy="15261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accent4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具有高度的责任心；</a:t>
            </a:r>
            <a:endParaRPr lang="en-US" altLang="zh-CN" sz="1600" dirty="0">
              <a:solidFill>
                <a:schemeClr val="accent4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accent4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具有成长性思维；</a:t>
            </a:r>
            <a:endParaRPr lang="en-US" altLang="zh-CN" sz="1600" dirty="0">
              <a:solidFill>
                <a:schemeClr val="accent4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accent4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具有很强的执行力；</a:t>
            </a:r>
            <a:endParaRPr lang="en-US" altLang="zh-CN" sz="1600" dirty="0">
              <a:solidFill>
                <a:schemeClr val="accent4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accent4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具有工作的主观能动性。</a:t>
            </a:r>
            <a:endParaRPr lang="zh-CN" altLang="en-US" sz="1600" dirty="0">
              <a:solidFill>
                <a:schemeClr val="accent4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标题 1"/>
          <p:cNvSpPr>
            <a:spLocks noChangeArrowheads="1"/>
          </p:cNvSpPr>
          <p:nvPr/>
        </p:nvSpPr>
        <p:spPr bwMode="auto">
          <a:xfrm>
            <a:off x="563191" y="1117697"/>
            <a:ext cx="756084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1200"/>
              </a:spcBef>
            </a:pPr>
            <a:r>
              <a:rPr lang="zh-CN" altLang="en-US" sz="20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好的运营小组有</a:t>
            </a:r>
            <a:r>
              <a:rPr lang="en-US" altLang="zh-CN" sz="20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sz="20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个支撑：</a:t>
            </a:r>
            <a:endParaRPr lang="en-US" altLang="zh-CN" sz="2000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15337" y="2248504"/>
            <a:ext cx="430887" cy="2181072"/>
          </a:xfrm>
          <a:prstGeom prst="rect">
            <a:avLst/>
          </a:prstGeom>
          <a:solidFill>
            <a:srgbClr val="FF9900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eaVert" wrap="square" rtlCol="0" anchor="ctr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团队成员具备的特征   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矩形 6"/>
          <p:cNvSpPr>
            <a:spLocks noChangeArrowheads="1"/>
          </p:cNvSpPr>
          <p:nvPr/>
        </p:nvSpPr>
        <p:spPr bwMode="auto">
          <a:xfrm>
            <a:off x="-9525" y="5010150"/>
            <a:ext cx="9153525" cy="133350"/>
          </a:xfrm>
          <a:prstGeom prst="rect">
            <a:avLst/>
          </a:prstGeom>
          <a:gradFill rotWithShape="1">
            <a:gsLst>
              <a:gs pos="0">
                <a:srgbClr val="FE8002"/>
              </a:gs>
              <a:gs pos="100000">
                <a:srgbClr val="FFC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386" name="矩形 7"/>
          <p:cNvSpPr>
            <a:spLocks noChangeArrowheads="1"/>
          </p:cNvSpPr>
          <p:nvPr/>
        </p:nvSpPr>
        <p:spPr bwMode="auto">
          <a:xfrm>
            <a:off x="1588" y="0"/>
            <a:ext cx="9155112" cy="133350"/>
          </a:xfrm>
          <a:prstGeom prst="rect">
            <a:avLst/>
          </a:prstGeom>
          <a:gradFill rotWithShape="1">
            <a:gsLst>
              <a:gs pos="0">
                <a:srgbClr val="FE8002"/>
              </a:gs>
              <a:gs pos="100000">
                <a:srgbClr val="FFC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16388" name="图片 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4" t="14378" r="6906" b="7707"/>
          <a:stretch>
            <a:fillRect/>
          </a:stretch>
        </p:blipFill>
        <p:spPr bwMode="auto">
          <a:xfrm>
            <a:off x="7451725" y="238125"/>
            <a:ext cx="1344613" cy="82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1"/>
          <p:cNvSpPr>
            <a:spLocks noChangeArrowheads="1"/>
          </p:cNvSpPr>
          <p:nvPr/>
        </p:nvSpPr>
        <p:spPr bwMode="auto">
          <a:xfrm>
            <a:off x="683568" y="360363"/>
            <a:ext cx="4619625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1200"/>
              </a:spcBef>
            </a:pPr>
            <a:r>
              <a:rPr lang="zh-CN" altLang="en-US" sz="20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运营小组岗位设置和分工</a:t>
            </a:r>
            <a:endParaRPr lang="en-US" altLang="zh-CN" sz="2000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aphicFrame>
        <p:nvGraphicFramePr>
          <p:cNvPr id="2" name="PA-Table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23528" y="1063047"/>
          <a:ext cx="8312833" cy="372009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824001"/>
                <a:gridCol w="592828"/>
                <a:gridCol w="1512168"/>
                <a:gridCol w="3175722"/>
                <a:gridCol w="2208114"/>
              </a:tblGrid>
              <a:tr h="43979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effectLst/>
                        </a:rPr>
                        <a:t>岗位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55556" marR="555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effectLst/>
                        </a:rPr>
                        <a:t>人员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55556" marR="555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effectLst/>
                        </a:rPr>
                        <a:t>职责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55556" marR="555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effectLst/>
                        </a:rPr>
                        <a:t>工作明细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55556" marR="555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effectLst/>
                        </a:rPr>
                        <a:t>备注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55556" marR="55556" marT="0" marB="0" anchor="ctr"/>
                </a:tc>
              </a:tr>
              <a:tr h="71631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effectLst/>
                        </a:rPr>
                        <a:t>顾问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55556" marR="5555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effectLst/>
                        </a:rPr>
                        <a:t>小棉花、巍子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55556" marR="5555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effectLst/>
                        </a:rPr>
                        <a:t>为微信运营小组提供运营和技术咨询支持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55556" marR="5555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</a:t>
                      </a:r>
                      <a:r>
                        <a:rPr lang="zh-CN" sz="1000" kern="100" dirty="0">
                          <a:effectLst/>
                        </a:rPr>
                        <a:t>、小棉花：运营方向支持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00" kern="100" dirty="0">
                          <a:effectLst/>
                        </a:rPr>
                        <a:t>2</a:t>
                      </a:r>
                      <a:r>
                        <a:rPr lang="zh-CN" sz="1000" kern="100" dirty="0">
                          <a:effectLst/>
                        </a:rPr>
                        <a:t>、巍子：视频采集制作和媒体资源支持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55556" marR="5555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r>
                        <a:rPr lang="zh-CN" altLang="en-US" sz="1000" kern="100" dirty="0">
                          <a:effectLst/>
                        </a:rPr>
                        <a:t>建议为团队召集人或资深麦友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55556" marR="55556" marT="0" marB="0" anchor="ctr"/>
                </a:tc>
              </a:tr>
              <a:tr h="45130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effectLst/>
                        </a:rPr>
                        <a:t>组长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55556" marR="5555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55556" marR="5555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effectLst/>
                        </a:rPr>
                        <a:t>主持和统筹微信运营小组全面工作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55556" marR="5555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</a:t>
                      </a:r>
                      <a:r>
                        <a:rPr lang="zh-CN" sz="1000" kern="100" dirty="0">
                          <a:effectLst/>
                        </a:rPr>
                        <a:t>、运营执行</a:t>
                      </a:r>
                      <a:r>
                        <a:rPr lang="zh-CN" altLang="en-US" sz="1000" kern="100" dirty="0">
                          <a:effectLst/>
                        </a:rPr>
                        <a:t>；</a:t>
                      </a:r>
                      <a:r>
                        <a:rPr lang="en-US" sz="1000" kern="100" dirty="0">
                          <a:effectLst/>
                        </a:rPr>
                        <a:t>2</a:t>
                      </a:r>
                      <a:r>
                        <a:rPr lang="zh-CN" sz="1000" kern="100" dirty="0">
                          <a:effectLst/>
                        </a:rPr>
                        <a:t>、人员组织</a:t>
                      </a:r>
                      <a:r>
                        <a:rPr lang="zh-CN" altLang="en-US" sz="1000" kern="100" dirty="0">
                          <a:effectLst/>
                        </a:rPr>
                        <a:t>；</a:t>
                      </a:r>
                      <a:r>
                        <a:rPr lang="en-US" sz="1000" kern="100" dirty="0">
                          <a:effectLst/>
                        </a:rPr>
                        <a:t>3</a:t>
                      </a:r>
                      <a:r>
                        <a:rPr lang="zh-CN" sz="1000" kern="100" dirty="0">
                          <a:effectLst/>
                        </a:rPr>
                        <a:t>、策略修正</a:t>
                      </a:r>
                      <a:r>
                        <a:rPr lang="zh-CN" altLang="en-US" sz="1000" kern="100" dirty="0">
                          <a:effectLst/>
                        </a:rPr>
                        <a:t>；</a:t>
                      </a:r>
                      <a:r>
                        <a:rPr lang="en-US" sz="1000" kern="100" dirty="0">
                          <a:effectLst/>
                        </a:rPr>
                        <a:t>4</a:t>
                      </a:r>
                      <a:r>
                        <a:rPr lang="zh-CN" sz="1000" kern="100" dirty="0">
                          <a:effectLst/>
                        </a:rPr>
                        <a:t>、部门协调</a:t>
                      </a:r>
                      <a:r>
                        <a:rPr lang="zh-CN" altLang="en-US" sz="1000" kern="100" dirty="0">
                          <a:effectLst/>
                        </a:rPr>
                        <a:t>；</a:t>
                      </a:r>
                      <a:r>
                        <a:rPr lang="en-US" sz="1000" kern="100" dirty="0">
                          <a:effectLst/>
                        </a:rPr>
                        <a:t>5</a:t>
                      </a:r>
                      <a:r>
                        <a:rPr lang="zh-CN" sz="1000" kern="100" dirty="0">
                          <a:effectLst/>
                        </a:rPr>
                        <a:t>、人员培训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55556" marR="5555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+mj-ea"/>
                        <a:ea typeface="+mj-ea"/>
                      </a:endParaRPr>
                    </a:p>
                  </a:txBody>
                  <a:tcPr marL="55556" marR="55556" marT="0" marB="0" anchor="ctr"/>
                </a:tc>
              </a:tr>
              <a:tr h="41279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000" kern="100" dirty="0">
                          <a:effectLst/>
                        </a:rPr>
                        <a:t>内容采集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55556" marR="5555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55556" marR="5555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000" kern="100" dirty="0">
                          <a:effectLst/>
                        </a:rPr>
                        <a:t>图文等素材的采集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55556" marR="5555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000" kern="100" dirty="0">
                          <a:effectLst/>
                        </a:rPr>
                        <a:t>统筹筹稿件及鼓励麦友写作投稿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55556" marR="5555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>
                          <a:effectLst/>
                        </a:rPr>
                        <a:t>推荐允许的话，人员建议采用</a:t>
                      </a:r>
                      <a:r>
                        <a:rPr lang="en-US" sz="1000" kern="100">
                          <a:effectLst/>
                        </a:rPr>
                        <a:t>A</a:t>
                      </a:r>
                      <a:r>
                        <a:rPr lang="zh-CN" sz="1000" kern="100">
                          <a:effectLst/>
                        </a:rPr>
                        <a:t>、</a:t>
                      </a:r>
                      <a:r>
                        <a:rPr lang="en-US" sz="1000" kern="100">
                          <a:effectLst/>
                        </a:rPr>
                        <a:t>B</a:t>
                      </a:r>
                      <a:r>
                        <a:rPr lang="zh-CN" sz="1000" kern="100">
                          <a:effectLst/>
                        </a:rPr>
                        <a:t>岗</a:t>
                      </a:r>
                      <a:endParaRPr lang="zh-CN" sz="1000" kern="100">
                        <a:effectLst/>
                        <a:latin typeface="+mj-ea"/>
                        <a:ea typeface="+mj-ea"/>
                      </a:endParaRPr>
                    </a:p>
                  </a:txBody>
                  <a:tcPr marL="55556" marR="55556" marT="0" marB="0" anchor="ctr"/>
                </a:tc>
              </a:tr>
              <a:tr h="28803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000" kern="100" dirty="0">
                          <a:effectLst/>
                        </a:rPr>
                        <a:t>内容编辑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55556" marR="5555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55556" marR="5555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000" kern="100" dirty="0">
                          <a:effectLst/>
                        </a:rPr>
                        <a:t>图文编辑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55556" marR="5555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000" kern="100" dirty="0">
                          <a:effectLst/>
                        </a:rPr>
                        <a:t>对采集来的初稿进行加工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55556" marR="5555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55556" marR="55556" marT="0" marB="0" anchor="ctr"/>
                </a:tc>
              </a:tr>
              <a:tr h="40711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000" kern="100" dirty="0">
                          <a:effectLst/>
                        </a:rPr>
                        <a:t>内容审核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55556" marR="5555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55556" marR="5555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000" kern="100" dirty="0">
                          <a:effectLst/>
                        </a:rPr>
                        <a:t>图文审核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55556" marR="5555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000" kern="100" dirty="0">
                          <a:effectLst/>
                        </a:rPr>
                        <a:t>对稿件的内容和传递的理念是否与麦田一致进行确认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55556" marR="5555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55556" marR="55556" marT="0" marB="0" anchor="ctr"/>
                </a:tc>
              </a:tr>
              <a:tr h="37529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effectLst/>
                        </a:rPr>
                        <a:t>美工设计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55556" marR="5555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55556" marR="5555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effectLst/>
                        </a:rPr>
                        <a:t>美工设计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55556" marR="5555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</a:t>
                      </a:r>
                      <a:r>
                        <a:rPr lang="zh-CN" sz="1000" kern="100" dirty="0">
                          <a:effectLst/>
                        </a:rPr>
                        <a:t>、美工设计</a:t>
                      </a:r>
                      <a:r>
                        <a:rPr lang="zh-CN" altLang="en-US" sz="1000" kern="100" dirty="0">
                          <a:effectLst/>
                        </a:rPr>
                        <a:t>；</a:t>
                      </a:r>
                      <a:r>
                        <a:rPr lang="en-US" sz="1000" kern="100" dirty="0">
                          <a:effectLst/>
                        </a:rPr>
                        <a:t>2</a:t>
                      </a:r>
                      <a:r>
                        <a:rPr lang="zh-CN" sz="1000" kern="100" dirty="0">
                          <a:effectLst/>
                        </a:rPr>
                        <a:t>、照片处理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55556" marR="5555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effectLst/>
                        </a:rPr>
                        <a:t>推荐允许的话，人员建议采用</a:t>
                      </a:r>
                      <a:r>
                        <a:rPr lang="en-US" sz="1000" kern="100" dirty="0">
                          <a:effectLst/>
                        </a:rPr>
                        <a:t>A</a:t>
                      </a:r>
                      <a:r>
                        <a:rPr lang="zh-CN" sz="1000" kern="100" dirty="0">
                          <a:effectLst/>
                        </a:rPr>
                        <a:t>、</a:t>
                      </a:r>
                      <a:r>
                        <a:rPr lang="en-US" sz="1000" kern="100" dirty="0">
                          <a:effectLst/>
                        </a:rPr>
                        <a:t>B</a:t>
                      </a:r>
                      <a:r>
                        <a:rPr lang="zh-CN" sz="1000" kern="100" dirty="0">
                          <a:effectLst/>
                        </a:rPr>
                        <a:t>岗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55556" marR="55556" marT="0" marB="0" anchor="ctr"/>
                </a:tc>
              </a:tr>
              <a:tr h="36971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effectLst/>
                        </a:rPr>
                        <a:t>活动策划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55556" marR="5555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effectLst/>
                        <a:latin typeface="+mj-ea"/>
                        <a:ea typeface="+mj-ea"/>
                      </a:endParaRPr>
                    </a:p>
                  </a:txBody>
                  <a:tcPr marL="55556" marR="5555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effectLst/>
                        </a:rPr>
                        <a:t>活动策划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55556" marR="55556" marT="0" marB="0" anchor="ctr"/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altLang="zh-CN" sz="1000" kern="100" dirty="0">
                          <a:effectLst/>
                        </a:rPr>
                        <a:t>1</a:t>
                      </a:r>
                      <a:r>
                        <a:rPr lang="zh-CN" altLang="en-US" sz="1000" kern="100" dirty="0">
                          <a:effectLst/>
                        </a:rPr>
                        <a:t>、</a:t>
                      </a:r>
                      <a:r>
                        <a:rPr lang="zh-CN" sz="1000" kern="100" dirty="0">
                          <a:effectLst/>
                        </a:rPr>
                        <a:t>活动策划</a:t>
                      </a:r>
                      <a:r>
                        <a:rPr lang="zh-CN" altLang="en-US" sz="1000" kern="100" dirty="0">
                          <a:effectLst/>
                        </a:rPr>
                        <a:t>；</a:t>
                      </a:r>
                      <a:r>
                        <a:rPr lang="en-US" altLang="zh-CN" sz="1000" kern="100" dirty="0">
                          <a:effectLst/>
                        </a:rPr>
                        <a:t>2</a:t>
                      </a:r>
                      <a:r>
                        <a:rPr lang="zh-CN" altLang="en-US" sz="1000" kern="100" dirty="0">
                          <a:effectLst/>
                        </a:rPr>
                        <a:t>、</a:t>
                      </a:r>
                      <a:r>
                        <a:rPr lang="zh-CN" sz="1000" kern="100" dirty="0">
                          <a:effectLst/>
                        </a:rPr>
                        <a:t>活动跟踪</a:t>
                      </a:r>
                      <a:r>
                        <a:rPr lang="zh-CN" altLang="en-US" sz="1000" kern="100" dirty="0">
                          <a:effectLst/>
                        </a:rPr>
                        <a:t>；</a:t>
                      </a:r>
                      <a:r>
                        <a:rPr lang="en-US" altLang="zh-CN" sz="1000" kern="100" dirty="0">
                          <a:effectLst/>
                        </a:rPr>
                        <a:t>3</a:t>
                      </a:r>
                      <a:r>
                        <a:rPr lang="zh-CN" altLang="en-US" sz="1000" kern="100" dirty="0">
                          <a:effectLst/>
                        </a:rPr>
                        <a:t>、</a:t>
                      </a:r>
                      <a:r>
                        <a:rPr lang="zh-CN" sz="1000" kern="100" dirty="0">
                          <a:effectLst/>
                        </a:rPr>
                        <a:t>活动评估和反馈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55556" marR="5555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effectLst/>
                        </a:rPr>
                        <a:t>推荐允许的话，人员建议采用</a:t>
                      </a:r>
                      <a:r>
                        <a:rPr lang="en-US" sz="1000" kern="100" dirty="0">
                          <a:effectLst/>
                        </a:rPr>
                        <a:t>A</a:t>
                      </a:r>
                      <a:r>
                        <a:rPr lang="zh-CN" sz="1000" kern="100" dirty="0">
                          <a:effectLst/>
                        </a:rPr>
                        <a:t>、</a:t>
                      </a:r>
                      <a:r>
                        <a:rPr lang="en-US" sz="1000" kern="100" dirty="0">
                          <a:effectLst/>
                        </a:rPr>
                        <a:t>B</a:t>
                      </a:r>
                      <a:r>
                        <a:rPr lang="zh-CN" sz="1000" kern="100" dirty="0">
                          <a:effectLst/>
                        </a:rPr>
                        <a:t>岗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55556" marR="55556" marT="0" marB="0" anchor="ctr"/>
                </a:tc>
              </a:tr>
              <a:tr h="2597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effectLst/>
                        </a:rPr>
                        <a:t>视频采编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55556" marR="5555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55556" marR="5555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effectLst/>
                        </a:rPr>
                        <a:t>视频采编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55556" marR="5555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</a:t>
                      </a:r>
                      <a:r>
                        <a:rPr lang="zh-CN" sz="1000" kern="100" dirty="0">
                          <a:effectLst/>
                        </a:rPr>
                        <a:t>、视频采集</a:t>
                      </a:r>
                      <a:r>
                        <a:rPr lang="zh-CN" altLang="en-US" sz="1000" kern="100" dirty="0">
                          <a:effectLst/>
                        </a:rPr>
                        <a:t>；</a:t>
                      </a:r>
                      <a:r>
                        <a:rPr lang="en-US" sz="1000" kern="100" dirty="0">
                          <a:effectLst/>
                        </a:rPr>
                        <a:t>2</a:t>
                      </a:r>
                      <a:r>
                        <a:rPr lang="zh-CN" sz="1000" kern="100" dirty="0">
                          <a:effectLst/>
                        </a:rPr>
                        <a:t>、视频制作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55556" marR="5555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effectLst/>
                        </a:rPr>
                        <a:t>推荐允许的话，人员建议采用</a:t>
                      </a:r>
                      <a:r>
                        <a:rPr lang="en-US" sz="1000" kern="100" dirty="0">
                          <a:effectLst/>
                        </a:rPr>
                        <a:t>A</a:t>
                      </a:r>
                      <a:r>
                        <a:rPr lang="zh-CN" sz="1000" kern="100" dirty="0">
                          <a:effectLst/>
                        </a:rPr>
                        <a:t>、</a:t>
                      </a:r>
                      <a:r>
                        <a:rPr lang="en-US" sz="1000" kern="100" dirty="0">
                          <a:effectLst/>
                        </a:rPr>
                        <a:t>B</a:t>
                      </a:r>
                      <a:r>
                        <a:rPr lang="zh-CN" sz="1000" kern="100" dirty="0">
                          <a:effectLst/>
                        </a:rPr>
                        <a:t>岗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55556" marR="55556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矩形 6"/>
          <p:cNvSpPr>
            <a:spLocks noChangeArrowheads="1"/>
          </p:cNvSpPr>
          <p:nvPr/>
        </p:nvSpPr>
        <p:spPr bwMode="auto">
          <a:xfrm>
            <a:off x="-9525" y="5010150"/>
            <a:ext cx="9153525" cy="133350"/>
          </a:xfrm>
          <a:prstGeom prst="rect">
            <a:avLst/>
          </a:prstGeom>
          <a:gradFill rotWithShape="1">
            <a:gsLst>
              <a:gs pos="0">
                <a:srgbClr val="FE8002"/>
              </a:gs>
              <a:gs pos="100000">
                <a:srgbClr val="FFC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50" name="矩形 7"/>
          <p:cNvSpPr>
            <a:spLocks noChangeArrowheads="1"/>
          </p:cNvSpPr>
          <p:nvPr/>
        </p:nvSpPr>
        <p:spPr bwMode="auto">
          <a:xfrm>
            <a:off x="1588" y="0"/>
            <a:ext cx="9155112" cy="133350"/>
          </a:xfrm>
          <a:prstGeom prst="rect">
            <a:avLst/>
          </a:prstGeom>
          <a:gradFill rotWithShape="1">
            <a:gsLst>
              <a:gs pos="0">
                <a:srgbClr val="FE8002"/>
              </a:gs>
              <a:gs pos="100000">
                <a:srgbClr val="FFC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27653" name="图片 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4" t="14378" r="6906" b="7707"/>
          <a:stretch>
            <a:fillRect/>
          </a:stretch>
        </p:blipFill>
        <p:spPr bwMode="auto">
          <a:xfrm>
            <a:off x="7451725" y="238125"/>
            <a:ext cx="1344613" cy="82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1"/>
          <p:cNvSpPr>
            <a:spLocks noChangeArrowheads="1"/>
          </p:cNvSpPr>
          <p:nvPr/>
        </p:nvSpPr>
        <p:spPr bwMode="auto">
          <a:xfrm>
            <a:off x="683568" y="360363"/>
            <a:ext cx="4619625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1200"/>
              </a:spcBef>
            </a:pPr>
            <a:r>
              <a:rPr lang="zh-CN" altLang="en-US" sz="20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推送的图文类型</a:t>
            </a:r>
            <a:endParaRPr lang="en-US" altLang="zh-CN" sz="2000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1827" y="1249138"/>
            <a:ext cx="22322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助学活动招募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助学活动反馈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麦客故事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总社信息类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其他公益文章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本地新闻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独立活动策划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6"/>
          <p:cNvSpPr>
            <a:spLocks noChangeArrowheads="1"/>
          </p:cNvSpPr>
          <p:nvPr/>
        </p:nvSpPr>
        <p:spPr bwMode="auto">
          <a:xfrm>
            <a:off x="1691680" y="4239307"/>
            <a:ext cx="6702546" cy="738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945" tIns="41473" rIns="82945" bIns="41473"/>
          <a:lstStyle/>
          <a:p>
            <a:pPr hangingPunct="0">
              <a:lnSpc>
                <a:spcPct val="150000"/>
              </a:lnSpc>
              <a:spcBef>
                <a:spcPts val="600"/>
              </a:spcBef>
              <a:buSzPct val="100000"/>
              <a:defRPr/>
            </a:pPr>
            <a:r>
              <a:rPr lang="zh-CN" altLang="en-US" sz="1600" dirty="0">
                <a:solidFill>
                  <a:srgbClr val="FF6600"/>
                </a:solidFill>
                <a:latin typeface="+mj-ea"/>
                <a:ea typeface="+mj-ea"/>
                <a:sym typeface="Arial" panose="020B0604020202020204" pitchFamily="34" charset="0"/>
              </a:rPr>
              <a:t>经过不停的尝试，最后确定“麦客故事类”内容阅读量和转发量最高。</a:t>
            </a:r>
            <a:endParaRPr lang="zh-CN" altLang="en-US" sz="1600" dirty="0">
              <a:solidFill>
                <a:srgbClr val="FF6600"/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9832" y="1216706"/>
            <a:ext cx="5554368" cy="255303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矩形 6"/>
          <p:cNvSpPr>
            <a:spLocks noChangeArrowheads="1"/>
          </p:cNvSpPr>
          <p:nvPr/>
        </p:nvSpPr>
        <p:spPr bwMode="auto">
          <a:xfrm>
            <a:off x="-9525" y="5010150"/>
            <a:ext cx="9153525" cy="133350"/>
          </a:xfrm>
          <a:prstGeom prst="rect">
            <a:avLst/>
          </a:prstGeom>
          <a:gradFill rotWithShape="1">
            <a:gsLst>
              <a:gs pos="0">
                <a:srgbClr val="FE8002"/>
              </a:gs>
              <a:gs pos="100000">
                <a:srgbClr val="FFC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矩形 7"/>
          <p:cNvSpPr>
            <a:spLocks noChangeArrowheads="1"/>
          </p:cNvSpPr>
          <p:nvPr/>
        </p:nvSpPr>
        <p:spPr bwMode="auto">
          <a:xfrm>
            <a:off x="1588" y="0"/>
            <a:ext cx="9155112" cy="133350"/>
          </a:xfrm>
          <a:prstGeom prst="rect">
            <a:avLst/>
          </a:prstGeom>
          <a:gradFill rotWithShape="1">
            <a:gsLst>
              <a:gs pos="0">
                <a:srgbClr val="FE8002"/>
              </a:gs>
              <a:gs pos="100000">
                <a:srgbClr val="FFC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653" name="图片 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4" t="14378" r="6906" b="7707"/>
          <a:stretch>
            <a:fillRect/>
          </a:stretch>
        </p:blipFill>
        <p:spPr bwMode="auto">
          <a:xfrm>
            <a:off x="7451725" y="238125"/>
            <a:ext cx="1344613" cy="82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1"/>
          <p:cNvSpPr>
            <a:spLocks noChangeArrowheads="1"/>
          </p:cNvSpPr>
          <p:nvPr/>
        </p:nvSpPr>
        <p:spPr bwMode="auto">
          <a:xfrm>
            <a:off x="662034" y="438831"/>
            <a:ext cx="6984776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1200"/>
              </a:spcBef>
            </a:pPr>
            <a:r>
              <a:rPr lang="zh-CN" altLang="en-US" sz="20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为什么故事类推送的文章阅读量会很高？</a:t>
            </a:r>
            <a:endParaRPr lang="zh-CN" altLang="en-US" sz="2000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63688" y="1055499"/>
            <a:ext cx="52565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以“一个愿意对世界早有担当的男孩”为例分析</a:t>
            </a:r>
            <a:endParaRPr lang="zh-CN" altLang="en-US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圆角矩形 6"/>
          <p:cNvSpPr>
            <a:spLocks noChangeArrowheads="1"/>
          </p:cNvSpPr>
          <p:nvPr/>
        </p:nvSpPr>
        <p:spPr bwMode="auto">
          <a:xfrm>
            <a:off x="597535" y="1644015"/>
            <a:ext cx="7921625" cy="1186815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7F7F7F"/>
            </a:solidFill>
            <a:prstDash val="dash"/>
            <a:round/>
            <a:head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1515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8"/>
          <p:cNvSpPr>
            <a:spLocks noChangeArrowheads="1"/>
          </p:cNvSpPr>
          <p:nvPr/>
        </p:nvSpPr>
        <p:spPr bwMode="auto">
          <a:xfrm>
            <a:off x="857885" y="3030855"/>
            <a:ext cx="7921625" cy="1701165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7F7F7F"/>
            </a:solidFill>
            <a:prstDash val="dash"/>
            <a:round/>
            <a:head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1515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2771800" y="1769425"/>
            <a:ext cx="6192837" cy="983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1600" dirty="0">
                <a:solidFill>
                  <a:srgbClr val="15151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ranklin Gothic Book" panose="020B0503020102020204" charset="0"/>
              </a:rPr>
              <a:t>资助人的付出到底值不值得？</a:t>
            </a:r>
            <a:endParaRPr lang="en-US" altLang="zh-CN" sz="1600" dirty="0">
              <a:solidFill>
                <a:srgbClr val="15151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ranklin Gothic Book" panose="020B0503020102020204" charset="0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1600" dirty="0">
                <a:solidFill>
                  <a:srgbClr val="15151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ranklin Gothic Book" panose="020B0503020102020204" charset="0"/>
              </a:rPr>
              <a:t>麦田的孩子是否能够传承麦田精神？</a:t>
            </a:r>
            <a:endParaRPr lang="en-US" altLang="zh-CN" sz="1600" dirty="0">
              <a:solidFill>
                <a:srgbClr val="15151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ranklin Gothic Book" panose="020B0503020102020204" charset="0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1600" dirty="0">
                <a:solidFill>
                  <a:srgbClr val="15151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ranklin Gothic Book" panose="020B0503020102020204" charset="0"/>
              </a:rPr>
              <a:t>公益只有富人能做吗？</a:t>
            </a:r>
            <a:endParaRPr lang="zh-CN" altLang="en-US" sz="1600" dirty="0">
              <a:solidFill>
                <a:srgbClr val="15151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ranklin Gothic Book" panose="020B0503020102020204" charset="0"/>
            </a:endParaRPr>
          </a:p>
        </p:txBody>
      </p:sp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1199591" y="3056305"/>
            <a:ext cx="5600737" cy="1630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2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1600" dirty="0">
                <a:solidFill>
                  <a:srgbClr val="15151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ranklin Gothic Book" panose="020B0503020102020204" charset="0"/>
              </a:rPr>
              <a:t>资助人</a:t>
            </a:r>
            <a:endParaRPr lang="en-US" sz="1600" dirty="0">
              <a:solidFill>
                <a:srgbClr val="15151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ranklin Gothic Book" panose="020B0503020102020204" charset="0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1600" dirty="0">
                <a:solidFill>
                  <a:srgbClr val="15151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ranklin Gothic Book" panose="020B0503020102020204" charset="0"/>
              </a:rPr>
              <a:t>受资助的孩子</a:t>
            </a:r>
            <a:endParaRPr lang="en-US" altLang="zh-CN" sz="1600" dirty="0">
              <a:solidFill>
                <a:srgbClr val="15151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ranklin Gothic Book" panose="020B0503020102020204" charset="0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1600" dirty="0">
                <a:solidFill>
                  <a:srgbClr val="15151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ranklin Gothic Book" panose="020B0503020102020204" charset="0"/>
              </a:rPr>
              <a:t>麦田志愿者</a:t>
            </a:r>
            <a:endParaRPr lang="en-US" altLang="zh-CN" sz="1600" dirty="0">
              <a:solidFill>
                <a:srgbClr val="15151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ranklin Gothic Book" panose="020B0503020102020204" charset="0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1600" dirty="0">
                <a:solidFill>
                  <a:srgbClr val="15151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ranklin Gothic Book" panose="020B0503020102020204" charset="0"/>
              </a:rPr>
              <a:t>为人父母的者</a:t>
            </a:r>
            <a:endParaRPr lang="en-US" altLang="zh-CN" sz="1600" dirty="0">
              <a:solidFill>
                <a:srgbClr val="15151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ranklin Gothic Book" panose="020B0503020102020204" charset="0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1600" dirty="0">
                <a:solidFill>
                  <a:srgbClr val="15151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ranklin Gothic Book" panose="020B0503020102020204" charset="0"/>
              </a:rPr>
              <a:t>贫苦出生的人</a:t>
            </a:r>
            <a:endParaRPr lang="en-US" altLang="zh-CN" sz="1600" dirty="0">
              <a:solidFill>
                <a:srgbClr val="15151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ranklin Gothic Book" panose="020B0503020102020204" charset="0"/>
            </a:endParaRPr>
          </a:p>
        </p:txBody>
      </p:sp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597666" y="2053479"/>
            <a:ext cx="18272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涵盖的话题</a:t>
            </a:r>
            <a:endParaRPr lang="zh-CN" altLang="en-US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5"/>
          <p:cNvSpPr>
            <a:spLocks noChangeArrowheads="1"/>
          </p:cNvSpPr>
          <p:nvPr/>
        </p:nvSpPr>
        <p:spPr bwMode="auto">
          <a:xfrm>
            <a:off x="6311694" y="3788037"/>
            <a:ext cx="18272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联结的受众</a:t>
            </a:r>
            <a:endParaRPr lang="zh-CN" altLang="en-US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矩形 6"/>
          <p:cNvSpPr>
            <a:spLocks noChangeArrowheads="1"/>
          </p:cNvSpPr>
          <p:nvPr/>
        </p:nvSpPr>
        <p:spPr bwMode="auto">
          <a:xfrm>
            <a:off x="-9525" y="5010150"/>
            <a:ext cx="9153525" cy="133350"/>
          </a:xfrm>
          <a:prstGeom prst="rect">
            <a:avLst/>
          </a:prstGeom>
          <a:gradFill rotWithShape="1">
            <a:gsLst>
              <a:gs pos="0">
                <a:srgbClr val="FE8002"/>
              </a:gs>
              <a:gs pos="100000">
                <a:srgbClr val="FFC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50" name="矩形 7"/>
          <p:cNvSpPr>
            <a:spLocks noChangeArrowheads="1"/>
          </p:cNvSpPr>
          <p:nvPr/>
        </p:nvSpPr>
        <p:spPr bwMode="auto">
          <a:xfrm>
            <a:off x="1588" y="0"/>
            <a:ext cx="9155112" cy="133350"/>
          </a:xfrm>
          <a:prstGeom prst="rect">
            <a:avLst/>
          </a:prstGeom>
          <a:gradFill rotWithShape="1">
            <a:gsLst>
              <a:gs pos="0">
                <a:srgbClr val="FE8002"/>
              </a:gs>
              <a:gs pos="100000">
                <a:srgbClr val="FFC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27653" name="图片 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4" t="14378" r="6906" b="7707"/>
          <a:stretch>
            <a:fillRect/>
          </a:stretch>
        </p:blipFill>
        <p:spPr bwMode="auto">
          <a:xfrm>
            <a:off x="7451725" y="238125"/>
            <a:ext cx="1344613" cy="82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1"/>
          <p:cNvSpPr>
            <a:spLocks noChangeArrowheads="1"/>
          </p:cNvSpPr>
          <p:nvPr/>
        </p:nvSpPr>
        <p:spPr bwMode="auto">
          <a:xfrm>
            <a:off x="683568" y="360363"/>
            <a:ext cx="4619625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1200"/>
              </a:spcBef>
            </a:pPr>
            <a:r>
              <a:rPr lang="zh-CN" altLang="en-US" sz="20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故事类涉及的题材</a:t>
            </a:r>
            <a:endParaRPr lang="en-US" altLang="zh-CN" sz="2000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aphicFrame>
        <p:nvGraphicFramePr>
          <p:cNvPr id="3" name="图示 2"/>
          <p:cNvGraphicFramePr/>
          <p:nvPr/>
        </p:nvGraphicFramePr>
        <p:xfrm>
          <a:off x="1482800" y="1293192"/>
          <a:ext cx="6192688" cy="25571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3"/>
          <p:cNvSpPr>
            <a:spLocks noChangeArrowheads="1"/>
          </p:cNvSpPr>
          <p:nvPr/>
        </p:nvSpPr>
        <p:spPr bwMode="auto">
          <a:xfrm>
            <a:off x="2482850" y="1779588"/>
            <a:ext cx="6481638" cy="1160462"/>
          </a:xfrm>
          <a:prstGeom prst="rect">
            <a:avLst/>
          </a:prstGeom>
          <a:gradFill rotWithShape="1">
            <a:gsLst>
              <a:gs pos="0">
                <a:srgbClr val="FE8002"/>
              </a:gs>
              <a:gs pos="100000">
                <a:srgbClr val="FFC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10" name="矩形 1"/>
          <p:cNvSpPr>
            <a:spLocks noChangeArrowheads="1"/>
          </p:cNvSpPr>
          <p:nvPr/>
        </p:nvSpPr>
        <p:spPr bwMode="auto">
          <a:xfrm>
            <a:off x="2872929" y="2015773"/>
            <a:ext cx="581387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如何提高志愿者投稿积极性</a:t>
            </a:r>
            <a:endParaRPr lang="zh-CN" altLang="en-US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7415" name="图片 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4" t="14378" r="6906" b="7707"/>
          <a:stretch>
            <a:fillRect/>
          </a:stretch>
        </p:blipFill>
        <p:spPr bwMode="auto">
          <a:xfrm>
            <a:off x="546100" y="1779588"/>
            <a:ext cx="2009775" cy="122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矩形 3"/>
          <p:cNvSpPr>
            <a:spLocks noChangeArrowheads="1"/>
          </p:cNvSpPr>
          <p:nvPr/>
        </p:nvSpPr>
        <p:spPr bwMode="auto">
          <a:xfrm>
            <a:off x="2303338" y="1661606"/>
            <a:ext cx="6661150" cy="1160462"/>
          </a:xfrm>
          <a:prstGeom prst="rect">
            <a:avLst/>
          </a:prstGeom>
          <a:gradFill rotWithShape="1">
            <a:gsLst>
              <a:gs pos="0">
                <a:srgbClr val="FE8002"/>
              </a:gs>
              <a:gs pos="100000">
                <a:srgbClr val="FFC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3203848" y="1949449"/>
            <a:ext cx="46609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运营痛点</a:t>
            </a:r>
            <a:endParaRPr lang="zh-CN" altLang="en-US" sz="3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5127" name="图片 8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4" t="14378" r="6906" b="7707"/>
          <a:stretch>
            <a:fillRect/>
          </a:stretch>
        </p:blipFill>
        <p:spPr bwMode="auto">
          <a:xfrm>
            <a:off x="546100" y="1779589"/>
            <a:ext cx="1755775" cy="1073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矩形 6"/>
          <p:cNvSpPr>
            <a:spLocks noChangeArrowheads="1"/>
          </p:cNvSpPr>
          <p:nvPr/>
        </p:nvSpPr>
        <p:spPr bwMode="auto">
          <a:xfrm>
            <a:off x="-9525" y="5010150"/>
            <a:ext cx="9153525" cy="133350"/>
          </a:xfrm>
          <a:prstGeom prst="rect">
            <a:avLst/>
          </a:prstGeom>
          <a:gradFill rotWithShape="1">
            <a:gsLst>
              <a:gs pos="0">
                <a:srgbClr val="FE8002"/>
              </a:gs>
              <a:gs pos="100000">
                <a:srgbClr val="FFC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50" name="矩形 7"/>
          <p:cNvSpPr>
            <a:spLocks noChangeArrowheads="1"/>
          </p:cNvSpPr>
          <p:nvPr/>
        </p:nvSpPr>
        <p:spPr bwMode="auto">
          <a:xfrm>
            <a:off x="1588" y="0"/>
            <a:ext cx="9155112" cy="133350"/>
          </a:xfrm>
          <a:prstGeom prst="rect">
            <a:avLst/>
          </a:prstGeom>
          <a:gradFill rotWithShape="1">
            <a:gsLst>
              <a:gs pos="0">
                <a:srgbClr val="FE8002"/>
              </a:gs>
              <a:gs pos="100000">
                <a:srgbClr val="FFC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27653" name="图片 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4" t="14378" r="6906" b="7707"/>
          <a:stretch>
            <a:fillRect/>
          </a:stretch>
        </p:blipFill>
        <p:spPr bwMode="auto">
          <a:xfrm>
            <a:off x="7451725" y="238125"/>
            <a:ext cx="1344613" cy="82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https://www.chaoqi.net/res/2018/01-04/12/71c5d02296ecb1fc89cee50450652d26.jpg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84337"/>
          <a:stretch>
            <a:fillRect/>
          </a:stretch>
        </p:blipFill>
        <p:spPr bwMode="auto">
          <a:xfrm>
            <a:off x="210753" y="1203598"/>
            <a:ext cx="936104" cy="2663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213917" y="1226519"/>
          <a:ext cx="7030490" cy="2641375"/>
        </p:xfrm>
        <a:graphic>
          <a:graphicData uri="http://schemas.openxmlformats.org/drawingml/2006/table">
            <a:tbl>
              <a:tblPr firstCol="1" bandRow="1">
                <a:tableStyleId>{68D230F3-CF80-4859-8CE7-A43EE81993B5}</a:tableStyleId>
              </a:tblPr>
              <a:tblGrid>
                <a:gridCol w="1096746"/>
                <a:gridCol w="2637220"/>
                <a:gridCol w="3296524"/>
              </a:tblGrid>
              <a:tr h="47450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自我实现</a:t>
                      </a:r>
                      <a:endParaRPr lang="zh-CN" altLang="en-US" sz="1400" b="0" dirty="0">
                        <a:solidFill>
                          <a:schemeClr val="accent4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zh-CN" altLang="en-US" sz="1400" dirty="0"/>
                        <a:t>创造力、自觉性、理想抱负、潜力与期望等</a:t>
                      </a:r>
                      <a:endParaRPr lang="zh-CN" altLang="en-US" sz="1400" b="0" dirty="0">
                        <a:solidFill>
                          <a:schemeClr val="accent4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zh-CN" altLang="en-US" sz="1400" dirty="0"/>
                        <a:t>投稿可以发挥和锻炼写作能力</a:t>
                      </a:r>
                      <a:endParaRPr lang="zh-CN" altLang="en-US" sz="1400" b="0" dirty="0">
                        <a:solidFill>
                          <a:schemeClr val="accent4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 anchorCtr="1"/>
                </a:tc>
              </a:tr>
              <a:tr h="53155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尊重</a:t>
                      </a:r>
                      <a:endParaRPr lang="zh-CN" altLang="en-US" sz="1400" b="0" dirty="0">
                        <a:solidFill>
                          <a:schemeClr val="accent4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zh-CN" altLang="en-US" sz="1400" dirty="0"/>
                        <a:t>自尊、自信、成就、尊重与被尊重</a:t>
                      </a:r>
                      <a:endParaRPr lang="zh-CN" altLang="en-US" sz="1400" b="0" dirty="0">
                        <a:solidFill>
                          <a:schemeClr val="accent4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zh-CN" altLang="en-US" sz="1400" dirty="0"/>
                        <a:t>通过文章分享给身边的人，获得社会尊重</a:t>
                      </a:r>
                      <a:endParaRPr lang="zh-CN" altLang="en-US" sz="1400" b="0" dirty="0">
                        <a:solidFill>
                          <a:schemeClr val="accent4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 anchorCtr="1"/>
                </a:tc>
              </a:tr>
              <a:tr h="57692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爱和归属感</a:t>
                      </a:r>
                      <a:endParaRPr lang="zh-CN" altLang="en-US" sz="1400" b="0" dirty="0">
                        <a:solidFill>
                          <a:schemeClr val="accent4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zh-CN" altLang="en-US" sz="1400" dirty="0"/>
                        <a:t>亲情、友情、爱情、组织、信仰和社交等</a:t>
                      </a:r>
                      <a:endParaRPr lang="zh-CN" altLang="en-US" sz="1400" b="0" dirty="0">
                        <a:solidFill>
                          <a:schemeClr val="accent4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zh-CN" altLang="en-US" sz="1400" dirty="0"/>
                        <a:t>通过麦田，可以证明是麦田的人，有归属感；单身年轻人获取心意对象的认可</a:t>
                      </a:r>
                      <a:endParaRPr lang="zh-CN" altLang="en-US" sz="1400" b="0" dirty="0">
                        <a:solidFill>
                          <a:schemeClr val="accent4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 anchorCtr="1"/>
                </a:tc>
              </a:tr>
              <a:tr h="49876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安全需求</a:t>
                      </a:r>
                      <a:endParaRPr lang="zh-CN" altLang="en-US" sz="1400" b="0" dirty="0">
                        <a:solidFill>
                          <a:schemeClr val="accent4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zh-CN" altLang="en-US" sz="1400" dirty="0"/>
                        <a:t>人身安全、健康保障、道德保障、家庭和财产安全</a:t>
                      </a:r>
                      <a:endParaRPr lang="zh-CN" altLang="en-US" sz="1400" b="0" dirty="0">
                        <a:solidFill>
                          <a:schemeClr val="accent4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endParaRPr lang="zh-CN" altLang="en-US" sz="1400" b="0" dirty="0">
                        <a:solidFill>
                          <a:schemeClr val="accent4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 anchorCtr="1"/>
                </a:tc>
              </a:tr>
              <a:tr h="49658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生理需求</a:t>
                      </a:r>
                      <a:endParaRPr lang="zh-CN" altLang="en-US" sz="1400" b="0" dirty="0">
                        <a:solidFill>
                          <a:schemeClr val="accent4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zh-CN" altLang="en-US" sz="1400" dirty="0"/>
                        <a:t>食物、水、睡眠、呼吸和性等</a:t>
                      </a:r>
                      <a:endParaRPr lang="zh-CN" altLang="en-US" sz="1400" b="0" dirty="0">
                        <a:solidFill>
                          <a:schemeClr val="accent4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zh-CN" altLang="en-US" sz="1400" dirty="0"/>
                        <a:t>小礼品、纪念品等</a:t>
                      </a:r>
                      <a:endParaRPr lang="zh-CN" altLang="en-US" sz="1400" b="0" dirty="0">
                        <a:solidFill>
                          <a:schemeClr val="accent4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 anchorCtr="1"/>
                </a:tc>
              </a:tr>
            </a:tbl>
          </a:graphicData>
        </a:graphic>
      </p:graphicFrame>
      <p:sp>
        <p:nvSpPr>
          <p:cNvPr id="8" name="标题 1"/>
          <p:cNvSpPr>
            <a:spLocks noChangeArrowheads="1"/>
          </p:cNvSpPr>
          <p:nvPr/>
        </p:nvSpPr>
        <p:spPr bwMode="auto">
          <a:xfrm>
            <a:off x="683568" y="4227934"/>
            <a:ext cx="7776864" cy="475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1200"/>
              </a:spcBef>
            </a:pPr>
            <a:r>
              <a:rPr lang="zh-CN" altLang="en-US" sz="1400" dirty="0">
                <a:solidFill>
                  <a:schemeClr val="accent4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说明：</a:t>
            </a:r>
            <a:r>
              <a:rPr lang="en-US" altLang="zh-CN" sz="1400" dirty="0">
                <a:solidFill>
                  <a:schemeClr val="accent4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sz="1400" dirty="0">
                <a:solidFill>
                  <a:schemeClr val="accent4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、所有文章修饰和改动都需要征求作者意见，并署名；</a:t>
            </a:r>
            <a:endParaRPr lang="en-US" altLang="zh-CN" sz="1400" dirty="0">
              <a:solidFill>
                <a:schemeClr val="accent4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spcBef>
                <a:spcPts val="1200"/>
              </a:spcBef>
            </a:pPr>
            <a:r>
              <a:rPr lang="en-US" altLang="zh-CN" sz="1400" dirty="0">
                <a:solidFill>
                  <a:schemeClr val="accent4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   2</a:t>
            </a:r>
            <a:r>
              <a:rPr lang="zh-CN" altLang="en-US" sz="1400" dirty="0">
                <a:solidFill>
                  <a:schemeClr val="accent4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、运营小组负责约稿的在团队内具有影响力，或者可以邀请有影响力的去约稿。</a:t>
            </a:r>
            <a:endParaRPr lang="en-US" altLang="zh-CN" sz="1400" dirty="0">
              <a:solidFill>
                <a:schemeClr val="accent4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标题 1"/>
          <p:cNvSpPr>
            <a:spLocks noChangeArrowheads="1"/>
          </p:cNvSpPr>
          <p:nvPr/>
        </p:nvSpPr>
        <p:spPr bwMode="auto">
          <a:xfrm>
            <a:off x="662034" y="438831"/>
            <a:ext cx="6984776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1200"/>
              </a:spcBef>
            </a:pPr>
            <a:r>
              <a:rPr lang="zh-CN" altLang="en-US" sz="20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站在马斯洛需求理论的高度寻找方法</a:t>
            </a:r>
            <a:endParaRPr lang="en-US" altLang="zh-CN" sz="2000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矩形 6"/>
          <p:cNvSpPr>
            <a:spLocks noChangeArrowheads="1"/>
          </p:cNvSpPr>
          <p:nvPr/>
        </p:nvSpPr>
        <p:spPr bwMode="auto">
          <a:xfrm>
            <a:off x="-9525" y="5010150"/>
            <a:ext cx="9153525" cy="133350"/>
          </a:xfrm>
          <a:prstGeom prst="rect">
            <a:avLst/>
          </a:prstGeom>
          <a:gradFill rotWithShape="1">
            <a:gsLst>
              <a:gs pos="0">
                <a:srgbClr val="FE8002"/>
              </a:gs>
              <a:gs pos="100000">
                <a:srgbClr val="FFC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8370" name="矩形 7"/>
          <p:cNvSpPr>
            <a:spLocks noChangeArrowheads="1"/>
          </p:cNvSpPr>
          <p:nvPr/>
        </p:nvSpPr>
        <p:spPr bwMode="auto">
          <a:xfrm>
            <a:off x="1588" y="0"/>
            <a:ext cx="9155112" cy="133350"/>
          </a:xfrm>
          <a:prstGeom prst="rect">
            <a:avLst/>
          </a:prstGeom>
          <a:gradFill rotWithShape="1">
            <a:gsLst>
              <a:gs pos="0">
                <a:srgbClr val="FE8002"/>
              </a:gs>
              <a:gs pos="100000">
                <a:srgbClr val="FFC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8371" name="标题 1"/>
          <p:cNvSpPr>
            <a:spLocks noGrp="1" noChangeArrowheads="1"/>
          </p:cNvSpPr>
          <p:nvPr>
            <p:ph type="ctrTitle"/>
          </p:nvPr>
        </p:nvSpPr>
        <p:spPr>
          <a:xfrm>
            <a:off x="2771800" y="1554051"/>
            <a:ext cx="4104456" cy="857250"/>
          </a:xfrm>
        </p:spPr>
        <p:txBody>
          <a:bodyPr/>
          <a:lstStyle/>
          <a:p>
            <a:pPr marL="0" indent="0" algn="l" eaLnBrk="1" hangingPunct="1"/>
            <a:r>
              <a:rPr lang="zh-CN" altLang="en-US" sz="2000" b="1" dirty="0">
                <a:solidFill>
                  <a:srgbClr val="FF6600"/>
                </a:solidFill>
              </a:rPr>
              <a:t>寄语各位为麦田立言的传播者：</a:t>
            </a:r>
            <a:endParaRPr lang="zh-CN" altLang="en-US" sz="2000" b="1" dirty="0">
              <a:solidFill>
                <a:srgbClr val="FF6600"/>
              </a:solidFill>
            </a:endParaRPr>
          </a:p>
        </p:txBody>
      </p:sp>
      <p:pic>
        <p:nvPicPr>
          <p:cNvPr id="58376" name="图片 1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4" t="14378" r="6906" b="7707"/>
          <a:stretch>
            <a:fillRect/>
          </a:stretch>
        </p:blipFill>
        <p:spPr bwMode="auto">
          <a:xfrm>
            <a:off x="7451725" y="238125"/>
            <a:ext cx="1344613" cy="82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748110" y="2805052"/>
            <a:ext cx="8065492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君子食无求饱，居无求安，敏于事而慎于言，就有道而正焉可谓好学也已！</a:t>
            </a:r>
            <a:endParaRPr lang="zh-CN" altLang="en-US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矩形 6"/>
          <p:cNvSpPr>
            <a:spLocks noChangeArrowheads="1"/>
          </p:cNvSpPr>
          <p:nvPr/>
        </p:nvSpPr>
        <p:spPr bwMode="auto">
          <a:xfrm>
            <a:off x="-9525" y="5010150"/>
            <a:ext cx="9153525" cy="133350"/>
          </a:xfrm>
          <a:prstGeom prst="rect">
            <a:avLst/>
          </a:prstGeom>
          <a:gradFill rotWithShape="1">
            <a:gsLst>
              <a:gs pos="0">
                <a:srgbClr val="FE8002"/>
              </a:gs>
              <a:gs pos="100000">
                <a:srgbClr val="FFC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8370" name="矩形 7"/>
          <p:cNvSpPr>
            <a:spLocks noChangeArrowheads="1"/>
          </p:cNvSpPr>
          <p:nvPr/>
        </p:nvSpPr>
        <p:spPr bwMode="auto">
          <a:xfrm>
            <a:off x="1588" y="0"/>
            <a:ext cx="9155112" cy="133350"/>
          </a:xfrm>
          <a:prstGeom prst="rect">
            <a:avLst/>
          </a:prstGeom>
          <a:gradFill rotWithShape="1">
            <a:gsLst>
              <a:gs pos="0">
                <a:srgbClr val="FE8002"/>
              </a:gs>
              <a:gs pos="100000">
                <a:srgbClr val="FFC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8371" name="标题 1"/>
          <p:cNvSpPr>
            <a:spLocks noGrp="1" noChangeArrowheads="1"/>
          </p:cNvSpPr>
          <p:nvPr>
            <p:ph type="ctrTitle"/>
          </p:nvPr>
        </p:nvSpPr>
        <p:spPr>
          <a:xfrm>
            <a:off x="1684020" y="3559175"/>
            <a:ext cx="5790565" cy="857250"/>
          </a:xfrm>
        </p:spPr>
        <p:txBody>
          <a:bodyPr/>
          <a:lstStyle/>
          <a:p>
            <a:pPr marL="0" indent="0" algn="l" eaLnBrk="1" hangingPunct="1"/>
            <a:r>
              <a:rPr lang="zh-CN" altLang="en-US" sz="3200" b="1" dirty="0">
                <a:solidFill>
                  <a:srgbClr val="FF6600"/>
                </a:solidFill>
              </a:rPr>
              <a:t>敬请关注十堰麦田微信公众号</a:t>
            </a:r>
            <a:endParaRPr lang="zh-CN" altLang="en-US" sz="3200" b="1" dirty="0">
              <a:solidFill>
                <a:srgbClr val="FF6600"/>
              </a:solidFill>
            </a:endParaRPr>
          </a:p>
        </p:txBody>
      </p:sp>
      <p:pic>
        <p:nvPicPr>
          <p:cNvPr id="58376" name="图片 1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4" t="14378" r="6906" b="7707"/>
          <a:stretch>
            <a:fillRect/>
          </a:stretch>
        </p:blipFill>
        <p:spPr bwMode="auto">
          <a:xfrm>
            <a:off x="7451725" y="238125"/>
            <a:ext cx="1344613" cy="82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6862" y="1254558"/>
            <a:ext cx="2304256" cy="230425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矩形 6"/>
          <p:cNvSpPr>
            <a:spLocks noChangeArrowheads="1"/>
          </p:cNvSpPr>
          <p:nvPr/>
        </p:nvSpPr>
        <p:spPr bwMode="auto">
          <a:xfrm>
            <a:off x="-9525" y="5010150"/>
            <a:ext cx="9153525" cy="133350"/>
          </a:xfrm>
          <a:prstGeom prst="rect">
            <a:avLst/>
          </a:prstGeom>
          <a:gradFill rotWithShape="1">
            <a:gsLst>
              <a:gs pos="0">
                <a:srgbClr val="FE8002"/>
              </a:gs>
              <a:gs pos="100000">
                <a:srgbClr val="FFC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146" name="矩形 7"/>
          <p:cNvSpPr>
            <a:spLocks noChangeArrowheads="1"/>
          </p:cNvSpPr>
          <p:nvPr/>
        </p:nvSpPr>
        <p:spPr bwMode="auto">
          <a:xfrm>
            <a:off x="1588" y="0"/>
            <a:ext cx="9155112" cy="133350"/>
          </a:xfrm>
          <a:prstGeom prst="rect">
            <a:avLst/>
          </a:prstGeom>
          <a:gradFill rotWithShape="1">
            <a:gsLst>
              <a:gs pos="0">
                <a:srgbClr val="FE8002"/>
              </a:gs>
              <a:gs pos="100000">
                <a:srgbClr val="FFC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6156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4" t="14378" r="6906" b="7707"/>
          <a:stretch>
            <a:fillRect/>
          </a:stretch>
        </p:blipFill>
        <p:spPr bwMode="auto">
          <a:xfrm>
            <a:off x="7451725" y="238125"/>
            <a:ext cx="1344613" cy="82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160117" y="220241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阅读量低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2933875" y="1632222"/>
            <a:ext cx="22978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无粉丝或粉丝粘性低</a:t>
            </a:r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5778766" y="1619809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志愿者少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4339" y="735450"/>
            <a:ext cx="1272332" cy="83099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783" y="507217"/>
            <a:ext cx="1303009" cy="97689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886" y="1320374"/>
            <a:ext cx="1305547" cy="71489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6389" y="2584123"/>
            <a:ext cx="716553" cy="112118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6372200" y="3754043"/>
            <a:ext cx="1417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稿件素材少</a:t>
            </a:r>
            <a:endParaRPr lang="zh-CN" altLang="en-US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6683" y="2487802"/>
            <a:ext cx="1011843" cy="1011843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4133619" y="3541389"/>
            <a:ext cx="13661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无运营经验</a:t>
            </a:r>
            <a:endParaRPr lang="zh-CN" altLang="en-US" dirty="0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0956" y="3005608"/>
            <a:ext cx="1187980" cy="1071563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1957651" y="4123375"/>
            <a:ext cx="1388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转发量低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6"/>
          <p:cNvSpPr>
            <a:spLocks noChangeArrowheads="1"/>
          </p:cNvSpPr>
          <p:nvPr/>
        </p:nvSpPr>
        <p:spPr bwMode="auto">
          <a:xfrm>
            <a:off x="-9525" y="5010150"/>
            <a:ext cx="9153525" cy="133350"/>
          </a:xfrm>
          <a:prstGeom prst="rect">
            <a:avLst/>
          </a:prstGeom>
          <a:gradFill rotWithShape="1">
            <a:gsLst>
              <a:gs pos="0">
                <a:srgbClr val="FE8002"/>
              </a:gs>
              <a:gs pos="100000">
                <a:srgbClr val="FFC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0" name="矩形 7"/>
          <p:cNvSpPr>
            <a:spLocks noChangeArrowheads="1"/>
          </p:cNvSpPr>
          <p:nvPr/>
        </p:nvSpPr>
        <p:spPr bwMode="auto">
          <a:xfrm>
            <a:off x="1588" y="0"/>
            <a:ext cx="9155112" cy="133350"/>
          </a:xfrm>
          <a:prstGeom prst="rect">
            <a:avLst/>
          </a:prstGeom>
          <a:gradFill rotWithShape="1">
            <a:gsLst>
              <a:gs pos="0">
                <a:srgbClr val="FE8002"/>
              </a:gs>
              <a:gs pos="100000">
                <a:srgbClr val="FFC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1" name="矩形 2"/>
          <p:cNvSpPr>
            <a:spLocks noChangeArrowheads="1"/>
          </p:cNvSpPr>
          <p:nvPr/>
        </p:nvSpPr>
        <p:spPr bwMode="auto">
          <a:xfrm>
            <a:off x="563563" y="6316663"/>
            <a:ext cx="87614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solidFill>
                  <a:srgbClr val="7030A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rgbClr val="7030A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谢谢这些孩子给了我们一个表达爱的机会！</a:t>
            </a:r>
            <a:endParaRPr lang="zh-CN" altLang="en-US" sz="2800">
              <a:solidFill>
                <a:srgbClr val="151515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7181" name="图片 1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4" t="14378" r="6906" b="7707"/>
          <a:stretch>
            <a:fillRect/>
          </a:stretch>
        </p:blipFill>
        <p:spPr bwMode="auto">
          <a:xfrm>
            <a:off x="7451725" y="238125"/>
            <a:ext cx="1344613" cy="82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617098"/>
            <a:ext cx="2808312" cy="2340259"/>
          </a:xfrm>
          <a:prstGeom prst="rect">
            <a:avLst/>
          </a:prstGeom>
        </p:spPr>
      </p:pic>
      <p:sp>
        <p:nvSpPr>
          <p:cNvPr id="17" name="标题 1"/>
          <p:cNvSpPr>
            <a:spLocks noChangeArrowheads="1"/>
          </p:cNvSpPr>
          <p:nvPr/>
        </p:nvSpPr>
        <p:spPr bwMode="auto">
          <a:xfrm>
            <a:off x="5367263" y="2659832"/>
            <a:ext cx="2736304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6600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sym typeface="Franklin Gothic Medium" panose="020B0603020102020204" pitchFamily="34" charset="0"/>
              </a:rPr>
              <a:t>有好的方法吗？</a:t>
            </a:r>
            <a:endParaRPr lang="zh-CN" altLang="en-US" sz="1400" dirty="0">
              <a:latin typeface="Arial" panose="020B0604020202020204" pitchFamily="34" charset="0"/>
            </a:endParaRPr>
          </a:p>
        </p:txBody>
      </p:sp>
      <p:sp>
        <p:nvSpPr>
          <p:cNvPr id="18" name="标题 1"/>
          <p:cNvSpPr>
            <a:spLocks noChangeArrowheads="1"/>
          </p:cNvSpPr>
          <p:nvPr/>
        </p:nvSpPr>
        <p:spPr bwMode="auto">
          <a:xfrm>
            <a:off x="4567237" y="1785119"/>
            <a:ext cx="3305224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6600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sym typeface="Franklin Gothic Medium" panose="020B0603020102020204" pitchFamily="34" charset="0"/>
              </a:rPr>
              <a:t>原因是什么？</a:t>
            </a:r>
            <a:endParaRPr lang="zh-CN" altLang="en-US" sz="1400" dirty="0">
              <a:latin typeface="Arial" panose="020B0604020202020204" pitchFamily="34" charset="0"/>
            </a:endParaRPr>
          </a:p>
        </p:txBody>
      </p:sp>
      <p:sp>
        <p:nvSpPr>
          <p:cNvPr id="19" name="标题 1"/>
          <p:cNvSpPr>
            <a:spLocks noChangeArrowheads="1"/>
          </p:cNvSpPr>
          <p:nvPr/>
        </p:nvSpPr>
        <p:spPr bwMode="auto">
          <a:xfrm>
            <a:off x="5940152" y="3436888"/>
            <a:ext cx="2736304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6600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sym typeface="Franklin Gothic Medium" panose="020B0603020102020204" pitchFamily="34" charset="0"/>
              </a:rPr>
              <a:t>到底怎么做呢？</a:t>
            </a:r>
            <a:endParaRPr lang="zh-CN" altLang="en-US" sz="1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矩形 6"/>
          <p:cNvSpPr>
            <a:spLocks noChangeArrowheads="1"/>
          </p:cNvSpPr>
          <p:nvPr/>
        </p:nvSpPr>
        <p:spPr bwMode="auto">
          <a:xfrm>
            <a:off x="-9525" y="5010150"/>
            <a:ext cx="9153525" cy="133350"/>
          </a:xfrm>
          <a:prstGeom prst="rect">
            <a:avLst/>
          </a:prstGeom>
          <a:gradFill rotWithShape="1">
            <a:gsLst>
              <a:gs pos="0">
                <a:srgbClr val="FE8002"/>
              </a:gs>
              <a:gs pos="100000">
                <a:srgbClr val="FFC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386" name="矩形 7"/>
          <p:cNvSpPr>
            <a:spLocks noChangeArrowheads="1"/>
          </p:cNvSpPr>
          <p:nvPr/>
        </p:nvSpPr>
        <p:spPr bwMode="auto">
          <a:xfrm>
            <a:off x="1588" y="0"/>
            <a:ext cx="9155112" cy="133350"/>
          </a:xfrm>
          <a:prstGeom prst="rect">
            <a:avLst/>
          </a:prstGeom>
          <a:gradFill rotWithShape="1">
            <a:gsLst>
              <a:gs pos="0">
                <a:srgbClr val="FE8002"/>
              </a:gs>
              <a:gs pos="100000">
                <a:srgbClr val="FFC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387" name="矩形 1"/>
          <p:cNvSpPr>
            <a:spLocks noChangeArrowheads="1"/>
          </p:cNvSpPr>
          <p:nvPr/>
        </p:nvSpPr>
        <p:spPr bwMode="auto">
          <a:xfrm>
            <a:off x="1691680" y="1707654"/>
            <a:ext cx="5112568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我们为什么做微信公众号？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谁在阅读我们公众号？他们有什么特征？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关注者希望我们推送什么内容？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受众都在什么时间阅读微信？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今天推送的文章阅读量和转发量如何？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6388" name="图片 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4" t="14378" r="6906" b="7707"/>
          <a:stretch>
            <a:fillRect/>
          </a:stretch>
        </p:blipFill>
        <p:spPr bwMode="auto">
          <a:xfrm>
            <a:off x="7451725" y="238125"/>
            <a:ext cx="1344613" cy="82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标题 1"/>
          <p:cNvSpPr>
            <a:spLocks noChangeArrowheads="1"/>
          </p:cNvSpPr>
          <p:nvPr/>
        </p:nvSpPr>
        <p:spPr bwMode="auto">
          <a:xfrm>
            <a:off x="539750" y="411163"/>
            <a:ext cx="4619625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FF6600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sym typeface="Franklin Gothic Medium" panose="020B0603020102020204" pitchFamily="34" charset="0"/>
              </a:rPr>
              <a:t>自我思考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矩形 6"/>
          <p:cNvSpPr>
            <a:spLocks noChangeArrowheads="1"/>
          </p:cNvSpPr>
          <p:nvPr/>
        </p:nvSpPr>
        <p:spPr bwMode="auto">
          <a:xfrm>
            <a:off x="-9525" y="5010150"/>
            <a:ext cx="9153525" cy="133350"/>
          </a:xfrm>
          <a:prstGeom prst="rect">
            <a:avLst/>
          </a:prstGeom>
          <a:gradFill rotWithShape="1">
            <a:gsLst>
              <a:gs pos="0">
                <a:srgbClr val="FE8002"/>
              </a:gs>
              <a:gs pos="100000">
                <a:srgbClr val="FFC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386" name="矩形 7"/>
          <p:cNvSpPr>
            <a:spLocks noChangeArrowheads="1"/>
          </p:cNvSpPr>
          <p:nvPr/>
        </p:nvSpPr>
        <p:spPr bwMode="auto">
          <a:xfrm>
            <a:off x="1588" y="0"/>
            <a:ext cx="9155112" cy="133350"/>
          </a:xfrm>
          <a:prstGeom prst="rect">
            <a:avLst/>
          </a:prstGeom>
          <a:gradFill rotWithShape="1">
            <a:gsLst>
              <a:gs pos="0">
                <a:srgbClr val="FE8002"/>
              </a:gs>
              <a:gs pos="100000">
                <a:srgbClr val="FFC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387" name="矩形 1"/>
          <p:cNvSpPr>
            <a:spLocks noChangeArrowheads="1"/>
          </p:cNvSpPr>
          <p:nvPr/>
        </p:nvSpPr>
        <p:spPr bwMode="auto">
          <a:xfrm>
            <a:off x="251520" y="2000910"/>
            <a:ext cx="44895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 marL="285750" indent="-285750" algn="r">
              <a:spcBef>
                <a:spcPts val="1200"/>
              </a:spcBef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我们为什么做微信公众号？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85750" indent="-285750" algn="r">
              <a:spcBef>
                <a:spcPts val="1200"/>
              </a:spcBef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谁在阅读我们公众号？他们有什么特征？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85750" indent="-285750" algn="r">
              <a:spcBef>
                <a:spcPts val="1200"/>
              </a:spcBef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关注者希望我们推送什么内容？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85750" indent="-285750" algn="r">
              <a:spcBef>
                <a:spcPts val="1200"/>
              </a:spcBef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受众都在什么时间阅读微信？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85750" indent="-285750" algn="r">
              <a:spcBef>
                <a:spcPts val="1200"/>
              </a:spcBef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今天推送的文章阅读量和转发量如何？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6388" name="图片 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4" t="14378" r="6906" b="7707"/>
          <a:stretch>
            <a:fillRect/>
          </a:stretch>
        </p:blipFill>
        <p:spPr bwMode="auto">
          <a:xfrm>
            <a:off x="7451725" y="238125"/>
            <a:ext cx="1344613" cy="82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标题 1"/>
          <p:cNvSpPr>
            <a:spLocks noChangeArrowheads="1"/>
          </p:cNvSpPr>
          <p:nvPr/>
        </p:nvSpPr>
        <p:spPr bwMode="auto">
          <a:xfrm>
            <a:off x="539750" y="411163"/>
            <a:ext cx="4619625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FF6600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sym typeface="Franklin Gothic Medium" panose="020B0603020102020204" pitchFamily="34" charset="0"/>
              </a:rPr>
              <a:t>自我思考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5280967" y="1841079"/>
            <a:ext cx="2831852" cy="209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微信公众号</a:t>
            </a:r>
            <a:r>
              <a:rPr lang="zh-CN" altLang="en-US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定位</a:t>
            </a:r>
            <a:endParaRPr lang="en-US" altLang="zh-CN" sz="1600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受众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分析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内容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策划和分析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推送</a:t>
            </a:r>
            <a:r>
              <a:rPr lang="zh-CN" altLang="en-US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时间和频率</a:t>
            </a:r>
            <a:endParaRPr lang="en-US" altLang="zh-CN" sz="1600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内容</a:t>
            </a:r>
            <a:r>
              <a:rPr lang="zh-CN" altLang="en-US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跟踪、分析和修正</a:t>
            </a:r>
            <a:endParaRPr lang="en-US" altLang="zh-CN" sz="1600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10" name="肘形连接符 9"/>
          <p:cNvCxnSpPr/>
          <p:nvPr/>
        </p:nvCxnSpPr>
        <p:spPr bwMode="auto">
          <a:xfrm>
            <a:off x="3491880" y="1770013"/>
            <a:ext cx="3024336" cy="2314624"/>
          </a:xfrm>
          <a:prstGeom prst="bentConnector3">
            <a:avLst/>
          </a:prstGeom>
          <a:solidFill>
            <a:schemeClr val="accent1"/>
          </a:solidFill>
          <a:ln w="28575" cap="rnd" cmpd="thinThick" algn="ctr">
            <a:solidFill>
              <a:srgbClr val="FF6600"/>
            </a:solidFill>
            <a:prstDash val="solid"/>
            <a:bevel/>
            <a:headEnd type="none" w="lg" len="lg"/>
            <a:tailEnd type="triangle" w="lg" len="lg"/>
          </a:ln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矩形 3"/>
          <p:cNvSpPr>
            <a:spLocks noChangeArrowheads="1"/>
          </p:cNvSpPr>
          <p:nvPr/>
        </p:nvSpPr>
        <p:spPr bwMode="auto">
          <a:xfrm>
            <a:off x="2303338" y="1661606"/>
            <a:ext cx="6661150" cy="1160462"/>
          </a:xfrm>
          <a:prstGeom prst="rect">
            <a:avLst/>
          </a:prstGeom>
          <a:gradFill rotWithShape="1">
            <a:gsLst>
              <a:gs pos="0">
                <a:srgbClr val="FE8002"/>
              </a:gs>
              <a:gs pos="100000">
                <a:srgbClr val="FFC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3203848" y="1949449"/>
            <a:ext cx="46609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十堰分社经验简析</a:t>
            </a:r>
            <a:endParaRPr lang="zh-CN" altLang="en-US" sz="3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5127" name="图片 8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4" t="14378" r="6906" b="7707"/>
          <a:stretch>
            <a:fillRect/>
          </a:stretch>
        </p:blipFill>
        <p:spPr bwMode="auto">
          <a:xfrm>
            <a:off x="546100" y="1779589"/>
            <a:ext cx="1755775" cy="1073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矩形 6"/>
          <p:cNvSpPr>
            <a:spLocks noChangeArrowheads="1"/>
          </p:cNvSpPr>
          <p:nvPr/>
        </p:nvSpPr>
        <p:spPr bwMode="auto">
          <a:xfrm>
            <a:off x="-9525" y="5010150"/>
            <a:ext cx="9153525" cy="133350"/>
          </a:xfrm>
          <a:prstGeom prst="rect">
            <a:avLst/>
          </a:prstGeom>
          <a:gradFill rotWithShape="1">
            <a:gsLst>
              <a:gs pos="0">
                <a:srgbClr val="FE8002"/>
              </a:gs>
              <a:gs pos="100000">
                <a:srgbClr val="FFC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386" name="矩形 7"/>
          <p:cNvSpPr>
            <a:spLocks noChangeArrowheads="1"/>
          </p:cNvSpPr>
          <p:nvPr/>
        </p:nvSpPr>
        <p:spPr bwMode="auto">
          <a:xfrm>
            <a:off x="1588" y="0"/>
            <a:ext cx="9155112" cy="133350"/>
          </a:xfrm>
          <a:prstGeom prst="rect">
            <a:avLst/>
          </a:prstGeom>
          <a:gradFill rotWithShape="1">
            <a:gsLst>
              <a:gs pos="0">
                <a:srgbClr val="FE8002"/>
              </a:gs>
              <a:gs pos="100000">
                <a:srgbClr val="FFC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" name="标题 1"/>
          <p:cNvSpPr>
            <a:spLocks noChangeArrowheads="1"/>
          </p:cNvSpPr>
          <p:nvPr/>
        </p:nvSpPr>
        <p:spPr bwMode="auto">
          <a:xfrm>
            <a:off x="467544" y="341977"/>
            <a:ext cx="4619625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1200"/>
              </a:spcBef>
            </a:pPr>
            <a:r>
              <a:rPr lang="en-US" altLang="zh-CN" sz="2000" b="1" dirty="0">
                <a:solidFill>
                  <a:srgbClr val="FF6600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sym typeface="Franklin Gothic Medium" panose="020B0603020102020204" pitchFamily="34" charset="0"/>
              </a:rPr>
              <a:t>1</a:t>
            </a:r>
            <a:r>
              <a:rPr lang="zh-CN" altLang="en-US" sz="2000" b="1" dirty="0">
                <a:solidFill>
                  <a:srgbClr val="FF6600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sym typeface="Franklin Gothic Medium" panose="020B0603020102020204" pitchFamily="34" charset="0"/>
              </a:rPr>
              <a:t>、微信公众号定位</a:t>
            </a:r>
            <a:endParaRPr lang="en-US" altLang="zh-CN" sz="2000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81112" y="1713170"/>
            <a:ext cx="4392488" cy="2068154"/>
            <a:chOff x="1403648" y="1851670"/>
            <a:chExt cx="4392488" cy="2068154"/>
          </a:xfrm>
        </p:grpSpPr>
        <p:sp>
          <p:nvSpPr>
            <p:cNvPr id="6" name="矩形 1"/>
            <p:cNvSpPr>
              <a:spLocks noChangeArrowheads="1"/>
            </p:cNvSpPr>
            <p:nvPr/>
          </p:nvSpPr>
          <p:spPr bwMode="auto">
            <a:xfrm>
              <a:off x="2490912" y="2065829"/>
              <a:ext cx="323321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Franklin Gothic Book" panose="020B050302010202020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Franklin Gothic Book" panose="020B050302010202020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Franklin Gothic Book" panose="020B050302010202020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Franklin Gothic Book" panose="020B050302010202020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Franklin Gothic Book" panose="020B050302010202020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anose="020B050302010202020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anose="020B050302010202020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anose="020B050302010202020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anose="020B050302010202020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ts val="1200"/>
                </a:spcBef>
              </a:pPr>
              <a:r>
                <a:rPr lang="zh-CN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麦田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总社</a:t>
              </a:r>
              <a:r>
                <a:rPr lang="zh-CN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公益理念</a:t>
              </a:r>
              <a:r>
                <a:rPr lang="zh-CN" altLang="zh-CN" sz="1600" b="1" dirty="0">
                  <a:solidFill>
                    <a:srgbClr val="FF66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宣传平台</a:t>
              </a:r>
              <a:endPara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矩形 1"/>
            <p:cNvSpPr>
              <a:spLocks noChangeArrowheads="1"/>
            </p:cNvSpPr>
            <p:nvPr/>
          </p:nvSpPr>
          <p:spPr bwMode="auto">
            <a:xfrm>
              <a:off x="2555776" y="3219822"/>
              <a:ext cx="3240360" cy="5100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Franklin Gothic Book" panose="020B050302010202020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Franklin Gothic Book" panose="020B050302010202020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Franklin Gothic Book" panose="020B050302010202020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Franklin Gothic Book" panose="020B050302010202020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Franklin Gothic Book" panose="020B050302010202020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anose="020B050302010202020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anose="020B050302010202020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anose="020B050302010202020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anose="020B050302010202020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200000"/>
                </a:lnSpc>
                <a:spcAft>
                  <a:spcPts val="0"/>
                </a:spcAft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十堰分社</a:t>
              </a:r>
              <a:r>
                <a:rPr lang="zh-CN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助学</a:t>
              </a:r>
              <a:r>
                <a:rPr lang="zh-CN" altLang="zh-CN" sz="1600" b="1" dirty="0">
                  <a:solidFill>
                    <a:srgbClr val="FF66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传播平台</a:t>
              </a:r>
              <a:endParaRPr lang="zh-CN" altLang="en-US" sz="1600" b="1" dirty="0">
                <a:solidFill>
                  <a:srgbClr val="FF6600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 bwMode="auto">
            <a:xfrm>
              <a:off x="2267744" y="3219822"/>
              <a:ext cx="72008" cy="700002"/>
            </a:xfrm>
            <a:prstGeom prst="rect">
              <a:avLst/>
            </a:prstGeom>
            <a:solidFill>
              <a:srgbClr val="FF66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 bwMode="auto">
            <a:xfrm>
              <a:off x="2267744" y="1851670"/>
              <a:ext cx="72008" cy="700002"/>
            </a:xfrm>
            <a:prstGeom prst="rect">
              <a:avLst/>
            </a:prstGeom>
            <a:solidFill>
              <a:srgbClr val="FF66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403648" y="1851670"/>
              <a:ext cx="8640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6600"/>
                  </a:solidFill>
                </a:rPr>
                <a:t>总社角度</a:t>
              </a:r>
              <a:endParaRPr lang="zh-CN" altLang="en-US" b="1" dirty="0">
                <a:solidFill>
                  <a:srgbClr val="FF6600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403648" y="3219822"/>
              <a:ext cx="8640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6600"/>
                  </a:solidFill>
                </a:rPr>
                <a:t>分社角度</a:t>
              </a:r>
              <a:endParaRPr lang="zh-CN" altLang="en-US" b="1" dirty="0">
                <a:solidFill>
                  <a:srgbClr val="FF6600"/>
                </a:solidFill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5952" y="1967993"/>
            <a:ext cx="2038409" cy="163232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412339" y="1533847"/>
            <a:ext cx="100540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0" cap="none" spc="0" dirty="0">
                <a:ln w="0"/>
                <a:solidFill>
                  <a:srgbClr val="FF66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文化</a:t>
            </a:r>
            <a:endParaRPr lang="zh-CN" altLang="en-US" sz="3200" b="0" cap="none" spc="0" dirty="0">
              <a:ln w="0"/>
              <a:solidFill>
                <a:srgbClr val="FF66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68731" y="1035480"/>
            <a:ext cx="100540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0" cap="none" spc="0" dirty="0">
                <a:ln w="0"/>
                <a:solidFill>
                  <a:srgbClr val="FF66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理念</a:t>
            </a:r>
            <a:endParaRPr lang="zh-CN" altLang="en-US" sz="3200" b="0" cap="none" spc="0" dirty="0">
              <a:ln w="0"/>
              <a:solidFill>
                <a:srgbClr val="FF66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874134" y="3535173"/>
            <a:ext cx="80021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400" dirty="0">
                <a:ln w="0"/>
                <a:solidFill>
                  <a:srgbClr val="FF66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制度</a:t>
            </a:r>
            <a:endParaRPr lang="zh-CN" altLang="en-US" sz="2400" b="0" cap="none" spc="0" dirty="0">
              <a:ln w="0"/>
              <a:solidFill>
                <a:srgbClr val="FF66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870852" y="3808808"/>
            <a:ext cx="100540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0" cap="none" spc="0" dirty="0">
                <a:ln w="0"/>
                <a:solidFill>
                  <a:srgbClr val="FF66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使命</a:t>
            </a:r>
            <a:endParaRPr lang="zh-CN" altLang="en-US" sz="3200" b="0" cap="none" spc="0" dirty="0">
              <a:ln w="0"/>
              <a:solidFill>
                <a:srgbClr val="FF66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191205" y="2855600"/>
            <a:ext cx="80021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400" b="0" cap="none" spc="0" dirty="0">
                <a:ln w="0"/>
                <a:solidFill>
                  <a:srgbClr val="FF66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愿景</a:t>
            </a:r>
            <a:endParaRPr lang="zh-CN" altLang="en-US" sz="2400" b="0" cap="none" spc="0" dirty="0">
              <a:ln w="0"/>
              <a:solidFill>
                <a:srgbClr val="FF66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097563" y="1713170"/>
            <a:ext cx="80021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400" b="0" cap="none" spc="0" dirty="0">
                <a:ln w="0"/>
                <a:solidFill>
                  <a:srgbClr val="FF66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宗旨</a:t>
            </a:r>
            <a:endParaRPr lang="zh-CN" altLang="en-US" sz="2400" b="0" cap="none" spc="0" dirty="0">
              <a:ln w="0"/>
              <a:solidFill>
                <a:srgbClr val="FF66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8175854" y="2677056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ln w="0"/>
                <a:solidFill>
                  <a:srgbClr val="FF66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财务</a:t>
            </a:r>
            <a:endParaRPr lang="zh-CN" altLang="en-US" dirty="0">
              <a:ln w="0"/>
              <a:solidFill>
                <a:srgbClr val="FF66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239019" y="4156974"/>
            <a:ext cx="6463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ln w="0"/>
                <a:solidFill>
                  <a:srgbClr val="FF66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项目</a:t>
            </a:r>
            <a:endParaRPr lang="zh-CN" altLang="en-US" dirty="0">
              <a:ln w="0"/>
              <a:solidFill>
                <a:srgbClr val="FF66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矩形 6"/>
          <p:cNvSpPr>
            <a:spLocks noChangeArrowheads="1"/>
          </p:cNvSpPr>
          <p:nvPr/>
        </p:nvSpPr>
        <p:spPr bwMode="auto">
          <a:xfrm>
            <a:off x="-9525" y="5010150"/>
            <a:ext cx="9153525" cy="133350"/>
          </a:xfrm>
          <a:prstGeom prst="rect">
            <a:avLst/>
          </a:prstGeom>
          <a:gradFill rotWithShape="1">
            <a:gsLst>
              <a:gs pos="0">
                <a:srgbClr val="FE8002"/>
              </a:gs>
              <a:gs pos="100000">
                <a:srgbClr val="FFC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386" name="矩形 7"/>
          <p:cNvSpPr>
            <a:spLocks noChangeArrowheads="1"/>
          </p:cNvSpPr>
          <p:nvPr/>
        </p:nvSpPr>
        <p:spPr bwMode="auto">
          <a:xfrm>
            <a:off x="1588" y="0"/>
            <a:ext cx="9155112" cy="133350"/>
          </a:xfrm>
          <a:prstGeom prst="rect">
            <a:avLst/>
          </a:prstGeom>
          <a:gradFill rotWithShape="1">
            <a:gsLst>
              <a:gs pos="0">
                <a:srgbClr val="FE8002"/>
              </a:gs>
              <a:gs pos="100000">
                <a:srgbClr val="FFC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339809" y="843558"/>
          <a:ext cx="6752413" cy="2685097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703742"/>
                <a:gridCol w="1656184"/>
                <a:gridCol w="1584176"/>
                <a:gridCol w="1989327"/>
                <a:gridCol w="818984"/>
              </a:tblGrid>
              <a:tr h="53620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受众群体</a:t>
                      </a:r>
                      <a:endParaRPr lang="zh-CN" sz="12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41816" marR="4181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受众分析</a:t>
                      </a:r>
                      <a:endParaRPr lang="zh-CN" sz="12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41816" marR="4181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内容类型</a:t>
                      </a:r>
                      <a:endParaRPr lang="zh-CN" sz="12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41816" marR="4181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内容</a:t>
                      </a:r>
                      <a:endParaRPr lang="zh-CN" sz="12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41816" marR="4181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推送频次</a:t>
                      </a:r>
                      <a:endParaRPr lang="zh-CN" sz="12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41816" marR="41816" marT="0" marB="0" anchor="ctr"/>
                </a:tc>
              </a:tr>
              <a:tr h="12395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0" dirty="0">
                          <a:effectLst/>
                        </a:rPr>
                        <a:t>十堰麦友</a:t>
                      </a:r>
                      <a:endParaRPr lang="zh-CN" sz="105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41816" marR="4181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effectLst/>
                        </a:rPr>
                        <a:t>以获取最新活动信息为主，兼顾公益咨询信息，为重点受众群体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41816" marR="41816" marT="0" marB="0" anchor="ctr"/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CN" sz="1000" kern="0" dirty="0">
                          <a:effectLst/>
                        </a:rPr>
                        <a:t>助学活动</a:t>
                      </a:r>
                      <a:endParaRPr lang="zh-CN" sz="1000" kern="100" dirty="0">
                        <a:effectLst/>
                      </a:endParaRPr>
                    </a:p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CN" sz="1000" kern="0" dirty="0">
                          <a:effectLst/>
                        </a:rPr>
                        <a:t>助学故事</a:t>
                      </a:r>
                      <a:endParaRPr lang="zh-CN" sz="1000" kern="100" dirty="0">
                        <a:effectLst/>
                      </a:endParaRPr>
                    </a:p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CN" sz="1000" kern="0" dirty="0">
                          <a:effectLst/>
                        </a:rPr>
                        <a:t>团队管理建设</a:t>
                      </a:r>
                      <a:endParaRPr lang="zh-CN" sz="1000" kern="100" dirty="0">
                        <a:effectLst/>
                      </a:endParaRPr>
                    </a:p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CN" sz="1000" kern="0" dirty="0">
                          <a:effectLst/>
                        </a:rPr>
                        <a:t>总社动态</a:t>
                      </a:r>
                      <a:endParaRPr lang="zh-CN" sz="1000" kern="100" dirty="0">
                        <a:effectLst/>
                      </a:endParaRPr>
                    </a:p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CN" sz="1000" kern="0" dirty="0">
                          <a:effectLst/>
                        </a:rPr>
                        <a:t>公益资讯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41816" marR="4181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1</a:t>
                      </a:r>
                      <a:r>
                        <a:rPr lang="zh-CN" sz="1000" kern="0" dirty="0">
                          <a:effectLst/>
                        </a:rPr>
                        <a:t>、活动招募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2</a:t>
                      </a:r>
                      <a:r>
                        <a:rPr lang="zh-CN" sz="1000" kern="0" dirty="0">
                          <a:effectLst/>
                        </a:rPr>
                        <a:t>、活动反馈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3</a:t>
                      </a:r>
                      <a:r>
                        <a:rPr lang="zh-CN" sz="1000" kern="0" dirty="0">
                          <a:effectLst/>
                        </a:rPr>
                        <a:t>、团队管理人员任免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4</a:t>
                      </a:r>
                      <a:r>
                        <a:rPr lang="zh-CN" sz="1000" kern="0" dirty="0">
                          <a:effectLst/>
                        </a:rPr>
                        <a:t>、团队制度制定、完善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00" kern="0" dirty="0">
                          <a:effectLst/>
                        </a:rPr>
                        <a:t>5</a:t>
                      </a:r>
                      <a:r>
                        <a:rPr lang="zh-CN" sz="1000" kern="0" dirty="0">
                          <a:effectLst/>
                        </a:rPr>
                        <a:t>、助学故事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41816" marR="41816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effectLst/>
                        </a:rPr>
                        <a:t>每周最低</a:t>
                      </a:r>
                      <a:r>
                        <a:rPr lang="en-US" sz="1000" kern="0" dirty="0">
                          <a:effectLst/>
                        </a:rPr>
                        <a:t>2</a:t>
                      </a:r>
                      <a:r>
                        <a:rPr lang="zh-CN" sz="1000" kern="0" dirty="0">
                          <a:effectLst/>
                        </a:rPr>
                        <a:t>次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41816" marR="41816" marT="0" marB="0" anchor="ctr"/>
                </a:tc>
              </a:tr>
              <a:tr h="90937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0" dirty="0">
                          <a:effectLst/>
                        </a:rPr>
                        <a:t>外地麦友</a:t>
                      </a:r>
                      <a:endParaRPr lang="zh-CN" sz="105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41816" marR="4181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00" kern="0">
                          <a:effectLst/>
                        </a:rPr>
                        <a:t>关注活动信息，以学习交流为目的，为次要受众群体</a:t>
                      </a:r>
                      <a:endParaRPr lang="zh-CN" sz="1000" kern="100">
                        <a:effectLst/>
                        <a:latin typeface="+mj-ea"/>
                        <a:ea typeface="+mj-ea"/>
                      </a:endParaRPr>
                    </a:p>
                  </a:txBody>
                  <a:tcPr marL="41816" marR="41816" marT="0" marB="0" anchor="ctr"/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CN" sz="1000" kern="0" dirty="0">
                          <a:effectLst/>
                        </a:rPr>
                        <a:t>麦田宣传工作开展</a:t>
                      </a:r>
                      <a:endParaRPr lang="zh-CN" sz="1000" kern="100" dirty="0">
                        <a:effectLst/>
                      </a:endParaRPr>
                    </a:p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CN" sz="1000" kern="0" dirty="0">
                          <a:effectLst/>
                        </a:rPr>
                        <a:t>总社活动联动</a:t>
                      </a:r>
                      <a:endParaRPr lang="zh-CN" sz="1000" kern="100" dirty="0">
                        <a:effectLst/>
                      </a:endParaRPr>
                    </a:p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CN" sz="1000" kern="0" dirty="0">
                          <a:effectLst/>
                        </a:rPr>
                        <a:t>团队资助协作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41816" marR="41816" marT="0" marB="0" anchor="ctr"/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CN" sz="1000" kern="0" dirty="0">
                          <a:effectLst/>
                        </a:rPr>
                        <a:t>宣传活动</a:t>
                      </a:r>
                      <a:endParaRPr lang="zh-CN" sz="1000" kern="100" dirty="0">
                        <a:effectLst/>
                      </a:endParaRPr>
                    </a:p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CN" sz="1000" kern="0" dirty="0">
                          <a:effectLst/>
                        </a:rPr>
                        <a:t>总社活动进度和效果</a:t>
                      </a:r>
                      <a:endParaRPr lang="zh-CN" sz="1000" kern="100" dirty="0">
                        <a:effectLst/>
                      </a:endParaRPr>
                    </a:p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CN" sz="1000" kern="0" dirty="0">
                          <a:effectLst/>
                        </a:rPr>
                        <a:t>对口支援物资使用</a:t>
                      </a:r>
                      <a:endParaRPr lang="zh-CN" sz="1000" kern="100" dirty="0">
                        <a:effectLst/>
                      </a:endParaRPr>
                    </a:p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CN" sz="1000" kern="0" dirty="0">
                          <a:effectLst/>
                        </a:rPr>
                        <a:t>团队间学习交流互动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41816" marR="41816" marT="0" marB="0" anchor="ctr"/>
                </a:tc>
                <a:tc vMerge="1">
                  <a:tcPr/>
                </a:tc>
              </a:tr>
            </a:tbl>
          </a:graphicData>
        </a:graphic>
      </p:graphicFrame>
      <p:sp>
        <p:nvSpPr>
          <p:cNvPr id="7" name="标题 1"/>
          <p:cNvSpPr>
            <a:spLocks noChangeArrowheads="1"/>
          </p:cNvSpPr>
          <p:nvPr/>
        </p:nvSpPr>
        <p:spPr bwMode="auto">
          <a:xfrm>
            <a:off x="467544" y="195486"/>
            <a:ext cx="4619625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FF6600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sym typeface="Franklin Gothic Medium" panose="020B0603020102020204" pitchFamily="34" charset="0"/>
              </a:rPr>
              <a:t>2</a:t>
            </a:r>
            <a:r>
              <a:rPr lang="zh-CN" altLang="en-US" sz="2000" b="1" dirty="0">
                <a:solidFill>
                  <a:srgbClr val="FF6600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sym typeface="Franklin Gothic Medium" panose="020B0603020102020204" pitchFamily="34" charset="0"/>
              </a:rPr>
              <a:t>、受众分析及内容</a:t>
            </a:r>
            <a:endParaRPr lang="zh-CN" altLang="en-US" sz="1200" dirty="0">
              <a:latin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1560" y="3747685"/>
            <a:ext cx="8208912" cy="120032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/>
              <a:t>    </a:t>
            </a:r>
            <a:r>
              <a:rPr lang="zh-CN" altLang="zh-CN" sz="1600" dirty="0"/>
              <a:t>通过对不同受众的人群属性和需求层次的分析，可以知道不同群体的阅读喜好和习惯存在差异，所以为了满足受众群体的需求，提高推送信息的质量，增强内容的可读性，增加用户粘性，将是运营初期的工作重点。</a:t>
            </a:r>
            <a:endParaRPr lang="zh-CN" altLang="zh-CN" sz="1600" dirty="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PA" val="v5.2.4"/>
</p:tagLst>
</file>

<file path=ppt/theme/theme1.xml><?xml version="1.0" encoding="utf-8"?>
<a:theme xmlns:a="http://schemas.openxmlformats.org/drawingml/2006/main" name="1_Office 主题">
  <a:themeElements>
    <a:clrScheme name="">
      <a:dk1>
        <a:srgbClr val="151515"/>
      </a:dk1>
      <a:lt1>
        <a:srgbClr val="FFFFFF"/>
      </a:lt1>
      <a:dk2>
        <a:srgbClr val="016BCB"/>
      </a:dk2>
      <a:lt2>
        <a:srgbClr val="DA2421"/>
      </a:lt2>
      <a:accent1>
        <a:srgbClr val="92D050"/>
      </a:accent1>
      <a:accent2>
        <a:srgbClr val="00B0F0"/>
      </a:accent2>
      <a:accent3>
        <a:srgbClr val="FFFFFF"/>
      </a:accent3>
      <a:accent4>
        <a:srgbClr val="101010"/>
      </a:accent4>
      <a:accent5>
        <a:srgbClr val="C7E4B3"/>
      </a:accent5>
      <a:accent6>
        <a:srgbClr val="009FD9"/>
      </a:accent6>
      <a:hlink>
        <a:srgbClr val="F45E5E"/>
      </a:hlink>
      <a:folHlink>
        <a:srgbClr val="7030A0"/>
      </a:folHlink>
    </a:clrScheme>
    <a:fontScheme name="1_Office 主题">
      <a:majorFont>
        <a:latin typeface="Franklin Gothic Medium"/>
        <a:ea typeface="微软雅黑"/>
        <a:cs typeface=""/>
      </a:majorFont>
      <a:minorFont>
        <a:latin typeface="Franklin Gothic Book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151515"/>
      </a:dk1>
      <a:lt1>
        <a:srgbClr val="FFFFFF"/>
      </a:lt1>
      <a:dk2>
        <a:srgbClr val="016BCB"/>
      </a:dk2>
      <a:lt2>
        <a:srgbClr val="DA2421"/>
      </a:lt2>
      <a:accent1>
        <a:srgbClr val="92D050"/>
      </a:accent1>
      <a:accent2>
        <a:srgbClr val="00B0F0"/>
      </a:accent2>
      <a:accent3>
        <a:srgbClr val="FFFFFF"/>
      </a:accent3>
      <a:accent4>
        <a:srgbClr val="101010"/>
      </a:accent4>
      <a:accent5>
        <a:srgbClr val="C7E4B3"/>
      </a:accent5>
      <a:accent6>
        <a:srgbClr val="009FD9"/>
      </a:accent6>
      <a:hlink>
        <a:srgbClr val="F45E5E"/>
      </a:hlink>
      <a:folHlink>
        <a:srgbClr val="7030A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微信运营分享123</Template>
  <TotalTime>0</TotalTime>
  <Words>1890</Words>
  <Application>WPS 演示</Application>
  <PresentationFormat>全屏显示(16:9)</PresentationFormat>
  <Paragraphs>311</Paragraphs>
  <Slides>22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Arial</vt:lpstr>
      <vt:lpstr>宋体</vt:lpstr>
      <vt:lpstr>Wingdings</vt:lpstr>
      <vt:lpstr>Franklin Gothic Book</vt:lpstr>
      <vt:lpstr>Franklin Gothic Medium</vt:lpstr>
      <vt:lpstr>微软雅黑</vt:lpstr>
      <vt:lpstr>Arial Unicode MS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寄语各位为麦田立言的传播者：</vt:lpstr>
      <vt:lpstr>敬请关注十堰麦田微信公众号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qiqiang</dc:creator>
  <cp:lastModifiedBy>绮颖</cp:lastModifiedBy>
  <cp:revision>53</cp:revision>
  <dcterms:created xsi:type="dcterms:W3CDTF">2019-03-24T09:50:00Z</dcterms:created>
  <dcterms:modified xsi:type="dcterms:W3CDTF">2019-03-28T09:22:26Z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2052-11.1.0.8412</vt:lpwstr>
  </property>
  <property fmtid="{D5CDD505-2E9C-101B-9397-08002B2CF9AE}" pid="3" name="KSORubyTemplateID">
    <vt:lpwstr>13</vt:lpwstr>
  </property>
</Properties>
</file>