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56" r:id="rId3"/>
    <p:sldId id="594" r:id="rId5"/>
    <p:sldId id="617" r:id="rId6"/>
    <p:sldId id="616" r:id="rId7"/>
    <p:sldId id="618" r:id="rId8"/>
    <p:sldId id="598" r:id="rId9"/>
    <p:sldId id="612" r:id="rId10"/>
    <p:sldId id="615" r:id="rId11"/>
    <p:sldId id="610" r:id="rId12"/>
    <p:sldId id="620" r:id="rId13"/>
    <p:sldId id="619" r:id="rId14"/>
    <p:sldId id="611" r:id="rId15"/>
    <p:sldId id="613" r:id="rId16"/>
    <p:sldId id="601" r:id="rId17"/>
    <p:sldId id="600" r:id="rId18"/>
    <p:sldId id="623" r:id="rId19"/>
    <p:sldId id="602" r:id="rId20"/>
    <p:sldId id="607" r:id="rId21"/>
    <p:sldId id="621" r:id="rId22"/>
    <p:sldId id="622" r:id="rId23"/>
    <p:sldId id="609" r:id="rId24"/>
    <p:sldId id="258"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卡门 糖" initials="卡门"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0066"/>
    <a:srgbClr val="990033"/>
    <a:srgbClr val="FF6699"/>
    <a:srgbClr val="FF5050"/>
    <a:srgbClr val="669900"/>
    <a:srgbClr val="FEFEDA"/>
    <a:srgbClr val="FFF1BF"/>
    <a:srgbClr val="6B33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3512" autoAdjust="0"/>
  </p:normalViewPr>
  <p:slideViewPr>
    <p:cSldViewPr showGuides="1">
      <p:cViewPr varScale="1">
        <p:scale>
          <a:sx n="68" d="100"/>
          <a:sy n="68" d="100"/>
        </p:scale>
        <p:origin x="72" y="236"/>
      </p:cViewPr>
      <p:guideLst>
        <p:guide orient="horz" pos="395"/>
        <p:guide pos="340"/>
        <p:guide pos="2880"/>
        <p:guide orient="horz" pos="2890"/>
        <p:guide orient="horz" pos="1620"/>
        <p:guide pos="54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23B6E-7000-4DBE-BE13-B81A529139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66784E-70F8-4F5C-82BB-E786923CC8B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66784E-70F8-4F5C-82BB-E786923CC8B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5D34128-755C-48CF-979A-D0247E8C69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18390-AB7F-4463-812D-40600B0E8E6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5D34128-755C-48CF-979A-D0247E8C6939}"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8B18390-AB7F-4463-812D-40600B0E8E6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jpeg"/><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935875" y="1923750"/>
            <a:ext cx="7272250" cy="2492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hangingPunct="0">
              <a:lnSpc>
                <a:spcPct val="150000"/>
              </a:lnSpc>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口袋里的梦</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hangingPunct="0">
              <a:lnSpc>
                <a:spcPct val="150000"/>
              </a:lnSpc>
            </a:pP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“画出彩虹”</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2019</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乡村儿童画作全国巡展</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endParaRPr>
          </a:p>
          <a:p>
            <a:pPr algn="ctr" hangingPunct="0">
              <a:lnSpc>
                <a:spcPct val="150000"/>
              </a:lnSpc>
            </a:pP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执行方案</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口袋里的梦规划方案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3793325" y="915566"/>
            <a:ext cx="1800493" cy="369332"/>
          </a:xfrm>
          <a:prstGeom prst="rect">
            <a:avLst/>
          </a:prstGeom>
        </p:spPr>
        <p:txBody>
          <a:bodyPr wrap="none">
            <a:spAutoFit/>
          </a:bodyPr>
          <a:lstStyle/>
          <a:p>
            <a:r>
              <a:rPr lang="zh-CN" altLang="en-US" kern="100" dirty="0">
                <a:latin typeface="微软雅黑" panose="020B0503020204020204" pitchFamily="34" charset="-122"/>
                <a:ea typeface="微软雅黑" panose="020B0503020204020204" pitchFamily="34" charset="-122"/>
              </a:rPr>
              <a:t>团队执行基础版</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4183348" y="4239439"/>
            <a:ext cx="3744416" cy="276999"/>
          </a:xfrm>
          <a:prstGeom prst="rect">
            <a:avLst/>
          </a:prstGeom>
        </p:spPr>
        <p:txBody>
          <a:bodyPr wrap="square">
            <a:spAutoFit/>
          </a:bodyPr>
          <a:lstStyle/>
          <a:p>
            <a:r>
              <a:rPr lang="zh-CN" altLang="en-US" sz="1200" kern="100" dirty="0">
                <a:latin typeface="微软雅黑" panose="020B0503020204020204" pitchFamily="34" charset="-122"/>
                <a:ea typeface="微软雅黑" panose="020B0503020204020204" pitchFamily="34" charset="-122"/>
              </a:rPr>
              <a:t>← 建议：四大板块内容可以用灯布桁架形式展示</a:t>
            </a:r>
            <a:endParaRPr lang="en-US" altLang="zh-CN" sz="1200" kern="1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95536" y="1363936"/>
            <a:ext cx="2555776" cy="1181728"/>
          </a:xfrm>
          <a:prstGeom prst="rect">
            <a:avLst/>
          </a:prstGeom>
        </p:spPr>
      </p:pic>
      <p:pic>
        <p:nvPicPr>
          <p:cNvPr id="11" name="Picture 2" descr="D:\用户目录\我的图片\画展6.jpg"/>
          <p:cNvPicPr>
            <a:picLocks noChangeAspect="1" noChangeArrowheads="1"/>
          </p:cNvPicPr>
          <p:nvPr/>
        </p:nvPicPr>
        <p:blipFill>
          <a:blip r:embed="rId2"/>
          <a:srcRect/>
          <a:stretch>
            <a:fillRect/>
          </a:stretch>
        </p:blipFill>
        <p:spPr bwMode="auto">
          <a:xfrm>
            <a:off x="2055953" y="2391532"/>
            <a:ext cx="2114246" cy="2291843"/>
          </a:xfrm>
          <a:prstGeom prst="rect">
            <a:avLst/>
          </a:prstGeom>
          <a:noFill/>
        </p:spPr>
      </p:pic>
      <p:cxnSp>
        <p:nvCxnSpPr>
          <p:cNvPr id="4" name="直接箭头连接符 3"/>
          <p:cNvCxnSpPr/>
          <p:nvPr/>
        </p:nvCxnSpPr>
        <p:spPr>
          <a:xfrm>
            <a:off x="1835696" y="2355726"/>
            <a:ext cx="432048" cy="7920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tretch>
            <a:fillRect/>
          </a:stretch>
        </p:blipFill>
        <p:spPr>
          <a:xfrm>
            <a:off x="4920361" y="1663899"/>
            <a:ext cx="3145580" cy="1961529"/>
          </a:xfrm>
          <a:prstGeom prst="rect">
            <a:avLst/>
          </a:prstGeom>
        </p:spPr>
      </p:pic>
      <p:sp>
        <p:nvSpPr>
          <p:cNvPr id="23" name="矩形 22"/>
          <p:cNvSpPr/>
          <p:nvPr/>
        </p:nvSpPr>
        <p:spPr>
          <a:xfrm>
            <a:off x="4949229" y="3661630"/>
            <a:ext cx="3145580" cy="461665"/>
          </a:xfrm>
          <a:prstGeom prst="rect">
            <a:avLst/>
          </a:prstGeom>
        </p:spPr>
        <p:txBody>
          <a:bodyPr wrap="square">
            <a:spAutoFit/>
          </a:bodyPr>
          <a:lstStyle/>
          <a:p>
            <a:r>
              <a:rPr lang="zh-CN" altLang="en-US" sz="1200" kern="100" dirty="0">
                <a:latin typeface="微软雅黑" panose="020B0503020204020204" pitchFamily="34" charset="-122"/>
                <a:ea typeface="微软雅黑" panose="020B0503020204020204" pitchFamily="34" charset="-122"/>
              </a:rPr>
              <a:t>↑  建议：城市儿童画作可以与本土美术机构合作，邀请她们提供儿童画作和展示用画架</a:t>
            </a:r>
            <a:endParaRPr lang="en-US" altLang="zh-CN" sz="1200" kern="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3864114" y="2340917"/>
            <a:ext cx="1415772"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rPr>
              <a:t>执行方案</a:t>
            </a:r>
            <a:endParaRPr lang="zh-CN" altLang="en-US" sz="2400" kern="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口袋里的梦执行方案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4133418" y="988527"/>
            <a:ext cx="1107996"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cs typeface="黑体" panose="02010609060101010101" pitchFamily="49" charset="-122"/>
              </a:rPr>
              <a:t>主舞台</a:t>
            </a:r>
            <a:endParaRPr lang="zh-CN" altLang="en-US" sz="2400" dirty="0">
              <a:latin typeface="微软雅黑" panose="020B0503020204020204" pitchFamily="34" charset="-122"/>
              <a:ea typeface="微软雅黑" panose="020B0503020204020204" pitchFamily="34" charset="-122"/>
            </a:endParaRPr>
          </a:p>
        </p:txBody>
      </p:sp>
      <p:sp>
        <p:nvSpPr>
          <p:cNvPr id="8" name="矩形 7"/>
          <p:cNvSpPr/>
          <p:nvPr/>
        </p:nvSpPr>
        <p:spPr>
          <a:xfrm>
            <a:off x="5364088" y="1543394"/>
            <a:ext cx="3121175" cy="2962734"/>
          </a:xfrm>
          <a:prstGeom prst="rect">
            <a:avLst/>
          </a:prstGeom>
        </p:spPr>
        <p:txBody>
          <a:bodyPr wrap="none">
            <a:spAutoFit/>
          </a:bodyPr>
          <a:lstStyle/>
          <a:p>
            <a:pPr marL="285750" indent="-285750">
              <a:lnSpc>
                <a:spcPct val="150000"/>
              </a:lnSpc>
              <a:buFont typeface="Arial" panose="020B0604020202020204" pitchFamily="34" charset="0"/>
              <a:buChar char="•"/>
            </a:pPr>
            <a:r>
              <a:rPr lang="zh-CN" altLang="en-US" sz="1400" kern="100" dirty="0">
                <a:latin typeface="微软雅黑" panose="020B0503020204020204" pitchFamily="34" charset="-122"/>
                <a:ea typeface="微软雅黑" panose="020B0503020204020204" pitchFamily="34" charset="-122"/>
                <a:cs typeface="黑体" panose="02010609060101010101" pitchFamily="49" charset="-122"/>
              </a:rPr>
              <a:t>流程：暖场表演</a:t>
            </a:r>
            <a:endParaRPr lang="en-US" altLang="zh-CN" sz="1400" kern="100" dirty="0">
              <a:latin typeface="微软雅黑" panose="020B0503020204020204" pitchFamily="34" charset="-122"/>
              <a:ea typeface="微软雅黑" panose="020B0503020204020204" pitchFamily="34" charset="-122"/>
              <a:cs typeface="黑体" panose="02010609060101010101" pitchFamily="49" charset="-122"/>
            </a:endParaRPr>
          </a:p>
          <a:p>
            <a:pPr marL="285750" indent="-285750">
              <a:lnSpc>
                <a:spcPct val="150000"/>
              </a:lnSpc>
              <a:buFont typeface="Arial" panose="020B0604020202020204" pitchFamily="34" charset="0"/>
              <a:buChar char="•"/>
            </a:pPr>
            <a:r>
              <a:rPr lang="en-US" altLang="zh-CN" sz="1400" kern="100" dirty="0">
                <a:latin typeface="微软雅黑" panose="020B0503020204020204" pitchFamily="34" charset="-122"/>
                <a:ea typeface="微软雅黑" panose="020B0503020204020204" pitchFamily="34" charset="-122"/>
              </a:rPr>
              <a:t>          </a:t>
            </a:r>
            <a:r>
              <a:rPr lang="zh-CN" altLang="en-US" sz="1400" kern="100" dirty="0">
                <a:latin typeface="微软雅黑" panose="020B0503020204020204" pitchFamily="34" charset="-122"/>
                <a:ea typeface="微软雅黑" panose="020B0503020204020204" pitchFamily="34" charset="-122"/>
              </a:rPr>
              <a:t>主持人</a:t>
            </a:r>
            <a:r>
              <a:rPr lang="zh-CN" altLang="zh-CN" sz="1400" dirty="0">
                <a:latin typeface="微软雅黑" panose="020B0503020204020204" pitchFamily="34" charset="-122"/>
                <a:ea typeface="微软雅黑" panose="020B0503020204020204" pitchFamily="34" charset="-122"/>
              </a:rPr>
              <a:t>开幕词。</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嘉宾致辞</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麦田代表</a:t>
            </a:r>
            <a:r>
              <a:rPr lang="zh-CN" altLang="zh-CN" sz="1400" dirty="0">
                <a:latin typeface="微软雅黑" panose="020B0503020204020204" pitchFamily="34" charset="-122"/>
                <a:ea typeface="微软雅黑" panose="020B0503020204020204" pitchFamily="34" charset="-122"/>
              </a:rPr>
              <a:t>致辞</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rPr>
              <a:t>致谢</a:t>
            </a:r>
            <a:r>
              <a:rPr lang="zh-CN" altLang="en-US" sz="1400" dirty="0">
                <a:latin typeface="微软雅黑" panose="020B0503020204020204" pitchFamily="34" charset="-122"/>
                <a:ea typeface="微软雅黑" panose="020B0503020204020204" pitchFamily="34" charset="-122"/>
              </a:rPr>
              <a:t>合作方授牌仪式</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捐赠方</a:t>
            </a:r>
            <a:r>
              <a:rPr lang="zh-CN" altLang="zh-CN" sz="1400" dirty="0">
                <a:latin typeface="微软雅黑" panose="020B0503020204020204" pitchFamily="34" charset="-122"/>
                <a:ea typeface="微软雅黑" panose="020B0503020204020204" pitchFamily="34" charset="-122"/>
              </a:rPr>
              <a:t>颁奖</a:t>
            </a:r>
            <a:r>
              <a:rPr lang="zh-CN" altLang="en-US" sz="1400" dirty="0">
                <a:latin typeface="微软雅黑" panose="020B0503020204020204" pitchFamily="34" charset="-122"/>
                <a:ea typeface="微软雅黑" panose="020B0503020204020204" pitchFamily="34" charset="-122"/>
              </a:rPr>
              <a:t>仪式</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与会嘉宾参观画展，并由</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麦田志愿者担任导赏员</a:t>
            </a:r>
            <a:endParaRPr lang="en-US" altLang="zh-CN" sz="1400" kern="100" dirty="0">
              <a:latin typeface="微软雅黑" panose="020B0503020204020204" pitchFamily="34" charset="-122"/>
              <a:ea typeface="微软雅黑" panose="020B0503020204020204" pitchFamily="34" charset="-122"/>
              <a:cs typeface="黑体" panose="02010609060101010101" pitchFamily="49" charset="-122"/>
            </a:endParaRPr>
          </a:p>
          <a:p>
            <a:pPr marL="285750" indent="-285750">
              <a:lnSpc>
                <a:spcPct val="150000"/>
              </a:lnSpc>
              <a:buFont typeface="Arial" panose="020B0604020202020204" pitchFamily="34" charset="0"/>
              <a:buChar char="•"/>
            </a:pPr>
            <a:r>
              <a:rPr lang="zh-CN" altLang="en-US" sz="1400" kern="100" dirty="0">
                <a:latin typeface="微软雅黑" panose="020B0503020204020204" pitchFamily="34" charset="-122"/>
                <a:ea typeface="微软雅黑" panose="020B0503020204020204" pitchFamily="34" charset="-122"/>
                <a:cs typeface="黑体" panose="02010609060101010101" pitchFamily="49" charset="-122"/>
              </a:rPr>
              <a:t>人员</a:t>
            </a:r>
            <a:r>
              <a:rPr lang="zh-CN" altLang="zh-CN" sz="1400" kern="100" dirty="0">
                <a:latin typeface="微软雅黑" panose="020B0503020204020204" pitchFamily="34" charset="-122"/>
                <a:ea typeface="微软雅黑" panose="020B0503020204020204" pitchFamily="34" charset="-122"/>
                <a:cs typeface="黑体" panose="02010609060101010101" pitchFamily="49" charset="-122"/>
              </a:rPr>
              <a:t>：</a:t>
            </a:r>
            <a:r>
              <a:rPr lang="zh-CN" altLang="en-US" sz="1400" kern="100" dirty="0">
                <a:latin typeface="微软雅黑" panose="020B0503020204020204" pitchFamily="34" charset="-122"/>
                <a:ea typeface="微软雅黑" panose="020B0503020204020204" pitchFamily="34" charset="-122"/>
                <a:cs typeface="黑体" panose="02010609060101010101" pitchFamily="49" charset="-122"/>
              </a:rPr>
              <a:t>主持</a:t>
            </a:r>
            <a:r>
              <a:rPr lang="en-US" altLang="zh-CN" sz="1400" kern="100" dirty="0">
                <a:latin typeface="微软雅黑" panose="020B0503020204020204" pitchFamily="34" charset="-122"/>
                <a:ea typeface="微软雅黑" panose="020B0503020204020204" pitchFamily="34" charset="-122"/>
                <a:cs typeface="黑体" panose="02010609060101010101" pitchFamily="49" charset="-122"/>
              </a:rPr>
              <a:t>1</a:t>
            </a:r>
            <a:r>
              <a:rPr lang="zh-CN" altLang="en-US" sz="1400" kern="100" dirty="0">
                <a:latin typeface="微软雅黑" panose="020B0503020204020204" pitchFamily="34" charset="-122"/>
                <a:ea typeface="微软雅黑" panose="020B0503020204020204" pitchFamily="34" charset="-122"/>
                <a:cs typeface="黑体" panose="02010609060101010101" pitchFamily="49" charset="-122"/>
              </a:rPr>
              <a:t>人、礼仪</a:t>
            </a:r>
            <a:r>
              <a:rPr lang="en-US" altLang="zh-CN" sz="1400" kern="100" dirty="0">
                <a:latin typeface="微软雅黑" panose="020B0503020204020204" pitchFamily="34" charset="-122"/>
                <a:ea typeface="微软雅黑" panose="020B0503020204020204" pitchFamily="34" charset="-122"/>
                <a:cs typeface="黑体" panose="02010609060101010101" pitchFamily="49" charset="-122"/>
              </a:rPr>
              <a:t>2~4</a:t>
            </a:r>
            <a:r>
              <a:rPr lang="zh-CN" altLang="en-US" sz="1400" kern="100" dirty="0">
                <a:latin typeface="微软雅黑" panose="020B0503020204020204" pitchFamily="34" charset="-122"/>
                <a:ea typeface="微软雅黑" panose="020B0503020204020204" pitchFamily="34" charset="-122"/>
                <a:cs typeface="黑体" panose="02010609060101010101" pitchFamily="49" charset="-122"/>
              </a:rPr>
              <a:t>人</a:t>
            </a:r>
            <a:endParaRPr lang="en-US" altLang="zh-CN" sz="1400" kern="100" dirty="0">
              <a:latin typeface="微软雅黑" panose="020B0503020204020204" pitchFamily="34" charset="-122"/>
              <a:ea typeface="微软雅黑" panose="020B0503020204020204" pitchFamily="34" charset="-122"/>
              <a:cs typeface="黑体" panose="02010609060101010101" pitchFamily="49" charset="-122"/>
            </a:endParaRPr>
          </a:p>
        </p:txBody>
      </p:sp>
      <p:pic>
        <p:nvPicPr>
          <p:cNvPr id="11" name="图片 10"/>
          <p:cNvPicPr>
            <a:picLocks noChangeAspect="1"/>
          </p:cNvPicPr>
          <p:nvPr/>
        </p:nvPicPr>
        <p:blipFill>
          <a:blip r:embed="rId1" cstate="print"/>
          <a:stretch>
            <a:fillRect/>
          </a:stretch>
        </p:blipFill>
        <p:spPr>
          <a:xfrm>
            <a:off x="611560" y="1504518"/>
            <a:ext cx="4229153" cy="304048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5554960" cy="349547"/>
          </a:xfrm>
        </p:spPr>
        <p:txBody>
          <a:bodyPr>
            <a:normAutofit fontScale="90000"/>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画出彩虹</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2019——</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口袋里的梦执行方案</a:t>
            </a:r>
            <a:b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br>
            <a:endParaRPr lang="zh-CN" altLang="en-US" sz="2000" dirty="0"/>
          </a:p>
        </p:txBody>
      </p:sp>
      <p:pic>
        <p:nvPicPr>
          <p:cNvPr id="2051" name="Picture 3"/>
          <p:cNvPicPr>
            <a:picLocks noChangeAspect="1" noChangeArrowheads="1"/>
          </p:cNvPicPr>
          <p:nvPr/>
        </p:nvPicPr>
        <p:blipFill rotWithShape="1">
          <a:blip r:embed="rId1"/>
          <a:srcRect/>
          <a:stretch>
            <a:fillRect/>
          </a:stretch>
        </p:blipFill>
        <p:spPr bwMode="auto">
          <a:xfrm>
            <a:off x="7392448" y="1817640"/>
            <a:ext cx="893793" cy="1080000"/>
          </a:xfrm>
          <a:prstGeom prst="rect">
            <a:avLst/>
          </a:prstGeom>
          <a:noFill/>
          <a:ln w="9525">
            <a:noFill/>
            <a:miter lim="800000"/>
            <a:headEnd/>
            <a:tailEnd/>
          </a:ln>
        </p:spPr>
      </p:pic>
      <p:pic>
        <p:nvPicPr>
          <p:cNvPr id="4" name="图片 3"/>
          <p:cNvPicPr>
            <a:picLocks noChangeAspect="1"/>
          </p:cNvPicPr>
          <p:nvPr/>
        </p:nvPicPr>
        <p:blipFill rotWithShape="1">
          <a:blip r:embed="rId2"/>
          <a:srcRect/>
          <a:stretch>
            <a:fillRect/>
          </a:stretch>
        </p:blipFill>
        <p:spPr>
          <a:xfrm>
            <a:off x="539750" y="1827189"/>
            <a:ext cx="3960242" cy="2328817"/>
          </a:xfrm>
          <a:prstGeom prst="rect">
            <a:avLst/>
          </a:prstGeom>
        </p:spPr>
      </p:pic>
      <p:sp>
        <p:nvSpPr>
          <p:cNvPr id="7" name="矩形 6"/>
          <p:cNvSpPr/>
          <p:nvPr/>
        </p:nvSpPr>
        <p:spPr>
          <a:xfrm>
            <a:off x="3402449" y="895635"/>
            <a:ext cx="2339102"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rPr>
              <a:t>签约及答谢仪式</a:t>
            </a:r>
            <a:endParaRPr lang="zh-CN" altLang="en-US" sz="24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4737303" y="1817640"/>
            <a:ext cx="1440000" cy="1080000"/>
          </a:xfrm>
          <a:prstGeom prst="rect">
            <a:avLst/>
          </a:prstGeom>
        </p:spPr>
      </p:pic>
      <p:pic>
        <p:nvPicPr>
          <p:cNvPr id="5" name="图片 4"/>
          <p:cNvPicPr>
            <a:picLocks noChangeAspect="1"/>
          </p:cNvPicPr>
          <p:nvPr/>
        </p:nvPicPr>
        <p:blipFill rotWithShape="1">
          <a:blip r:embed="rId4"/>
          <a:srcRect/>
          <a:stretch>
            <a:fillRect/>
          </a:stretch>
        </p:blipFill>
        <p:spPr>
          <a:xfrm>
            <a:off x="6391491" y="1817640"/>
            <a:ext cx="786769" cy="1080000"/>
          </a:xfrm>
          <a:prstGeom prst="rect">
            <a:avLst/>
          </a:prstGeom>
        </p:spPr>
      </p:pic>
      <p:sp>
        <p:nvSpPr>
          <p:cNvPr id="8" name="矩形 7"/>
          <p:cNvSpPr/>
          <p:nvPr/>
        </p:nvSpPr>
        <p:spPr>
          <a:xfrm>
            <a:off x="4800692" y="3046189"/>
            <a:ext cx="1261884" cy="276999"/>
          </a:xfrm>
          <a:prstGeom prst="rect">
            <a:avLst/>
          </a:prstGeom>
        </p:spPr>
        <p:txBody>
          <a:bodyPr wrap="none">
            <a:spAutoFit/>
          </a:bodyPr>
          <a:lstStyle/>
          <a:p>
            <a:r>
              <a:rPr lang="zh-CN" altLang="en-US" sz="1200" dirty="0">
                <a:latin typeface="微软雅黑" panose="020B0503020204020204" pitchFamily="34" charset="-122"/>
                <a:ea typeface="微软雅黑" panose="020B0503020204020204" pitchFamily="34" charset="-122"/>
              </a:rPr>
              <a:t>捐赠人答谢牌匾</a:t>
            </a: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6230877" y="3034853"/>
            <a:ext cx="1107996" cy="461665"/>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优秀合作资源</a:t>
            </a:r>
            <a:endParaRPr lang="en-US" altLang="zh-CN" sz="1200" dirty="0">
              <a:latin typeface="微软雅黑" panose="020B0503020204020204" pitchFamily="34" charset="-122"/>
              <a:ea typeface="微软雅黑" panose="020B0503020204020204" pitchFamily="34" charset="-122"/>
            </a:endParaRPr>
          </a:p>
          <a:p>
            <a:pPr algn="ctr"/>
            <a:r>
              <a:rPr lang="zh-CN" altLang="en-US" sz="1200" dirty="0">
                <a:latin typeface="微软雅黑" panose="020B0503020204020204" pitchFamily="34" charset="-122"/>
                <a:ea typeface="微软雅黑" panose="020B0503020204020204" pitchFamily="34" charset="-122"/>
              </a:rPr>
              <a:t>答谢牌匾</a:t>
            </a: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a:xfrm>
            <a:off x="7373349" y="3046189"/>
            <a:ext cx="1107996" cy="461665"/>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战略合作资源</a:t>
            </a:r>
            <a:endParaRPr lang="en-US" altLang="zh-CN" sz="1200" dirty="0">
              <a:latin typeface="微软雅黑" panose="020B0503020204020204" pitchFamily="34" charset="-122"/>
              <a:ea typeface="微软雅黑" panose="020B0503020204020204" pitchFamily="34" charset="-122"/>
            </a:endParaRPr>
          </a:p>
          <a:p>
            <a:pPr algn="ctr"/>
            <a:r>
              <a:rPr lang="zh-CN" altLang="en-US" sz="1200" dirty="0">
                <a:latin typeface="微软雅黑" panose="020B0503020204020204" pitchFamily="34" charset="-122"/>
                <a:ea typeface="微软雅黑" panose="020B0503020204020204" pitchFamily="34" charset="-122"/>
              </a:rPr>
              <a:t>答谢牌匾</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51750" y="915566"/>
            <a:ext cx="7992250" cy="458908"/>
          </a:xfrm>
          <a:prstGeom prst="rect">
            <a:avLst/>
          </a:prstGeom>
        </p:spPr>
        <p:txBody>
          <a:bodyPr wrap="square">
            <a:spAutoFit/>
          </a:bodyPr>
          <a:lstStyle/>
          <a:p>
            <a:pPr algn="ctr">
              <a:lnSpc>
                <a:spcPct val="150000"/>
              </a:lnSpc>
            </a:pPr>
            <a:r>
              <a:rPr lang="zh-CN" altLang="en-US" dirty="0">
                <a:latin typeface="微软雅黑" panose="020B0503020204020204" pitchFamily="34" charset="-122"/>
                <a:ea typeface="微软雅黑" panose="020B0503020204020204" pitchFamily="34" charset="-122"/>
              </a:rPr>
              <a:t>现场互动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玩一节美术课</a:t>
            </a:r>
            <a:endParaRPr lang="en-US" altLang="zh-CN" dirty="0">
              <a:latin typeface="微软雅黑" panose="020B0503020204020204" pitchFamily="34" charset="-122"/>
              <a:ea typeface="微软雅黑" panose="020B0503020204020204" pitchFamily="34" charset="-122"/>
            </a:endParaRPr>
          </a:p>
        </p:txBody>
      </p:sp>
      <p:sp>
        <p:nvSpPr>
          <p:cNvPr id="4" name="矩形 3"/>
          <p:cNvSpPr/>
          <p:nvPr/>
        </p:nvSpPr>
        <p:spPr>
          <a:xfrm>
            <a:off x="3775581" y="1515617"/>
            <a:ext cx="4828669" cy="2829685"/>
          </a:xfrm>
          <a:prstGeom prst="rect">
            <a:avLst/>
          </a:prstGeom>
        </p:spPr>
        <p:txBody>
          <a:bodyPr wrap="square">
            <a:spAutoFit/>
          </a:bodyPr>
          <a:lstStyle/>
          <a:p>
            <a:pPr algn="just">
              <a:lnSpc>
                <a:spcPct val="150000"/>
              </a:lnSpc>
            </a:pPr>
            <a:r>
              <a:rPr lang="zh-CN" altLang="en-US" sz="1200" b="1" dirty="0">
                <a:latin typeface="微软雅黑" panose="020B0503020204020204" pitchFamily="34" charset="-122"/>
                <a:ea typeface="微软雅黑" panose="020B0503020204020204" pitchFamily="34" charset="-122"/>
              </a:rPr>
              <a:t>主题</a:t>
            </a:r>
            <a:r>
              <a:rPr lang="zh-CN" altLang="en-US" sz="1200" dirty="0">
                <a:latin typeface="微软雅黑" panose="020B0503020204020204" pitchFamily="34" charset="-122"/>
                <a:ea typeface="微软雅黑" panose="020B0503020204020204" pitchFamily="34" charset="-122"/>
              </a:rPr>
              <a:t>：玩一节美术课</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b="1" dirty="0">
                <a:latin typeface="微软雅黑" panose="020B0503020204020204" pitchFamily="34" charset="-122"/>
                <a:ea typeface="微软雅黑" panose="020B0503020204020204" pitchFamily="34" charset="-122"/>
              </a:rPr>
              <a:t>形式</a:t>
            </a:r>
            <a:r>
              <a:rPr lang="zh-CN" altLang="en-US" sz="1200" dirty="0">
                <a:latin typeface="微软雅黑" panose="020B0503020204020204" pitchFamily="34" charset="-122"/>
                <a:ea typeface="微软雅黑" panose="020B0503020204020204" pitchFamily="34" charset="-122"/>
              </a:rPr>
              <a:t>：城市儿童现场设计口袋君形象</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流程：</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、流水式体验，每个志愿者协助</a:t>
            </a:r>
            <a:r>
              <a:rPr lang="en-US" altLang="zh-CN" sz="1200" dirty="0">
                <a:latin typeface="微软雅黑" panose="020B0503020204020204" pitchFamily="34" charset="-122"/>
                <a:ea typeface="微软雅黑" panose="020B0503020204020204" pitchFamily="34" charset="-122"/>
              </a:rPr>
              <a:t>5~10</a:t>
            </a:r>
            <a:r>
              <a:rPr lang="zh-CN" altLang="en-US" sz="1200" dirty="0">
                <a:latin typeface="微软雅黑" panose="020B0503020204020204" pitchFamily="34" charset="-122"/>
                <a:ea typeface="微软雅黑" panose="020B0503020204020204" pitchFamily="34" charset="-122"/>
              </a:rPr>
              <a:t>个小朋友。</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、孩子</a:t>
            </a:r>
            <a:r>
              <a:rPr lang="en-US" altLang="zh-CN" sz="1200" dirty="0">
                <a:latin typeface="微软雅黑" panose="020B0503020204020204" pitchFamily="34" charset="-122"/>
                <a:ea typeface="微软雅黑" panose="020B0503020204020204" pitchFamily="34" charset="-122"/>
              </a:rPr>
              <a:t>A4</a:t>
            </a:r>
            <a:r>
              <a:rPr lang="zh-CN" altLang="en-US" sz="1200" dirty="0">
                <a:latin typeface="微软雅黑" panose="020B0503020204020204" pitchFamily="34" charset="-122"/>
                <a:ea typeface="微软雅黑" panose="020B0503020204020204" pitchFamily="34" charset="-122"/>
              </a:rPr>
              <a:t>纸设计口袋君形象。</a:t>
            </a:r>
            <a:endParaRPr lang="en-US" altLang="zh-CN" sz="12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、孩子创作的口袋君将会用于之后巡展展示，并本年度巡展闭幕时</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评选出年度最佳口袋君设计。</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人员：麦田团队支持，需安排提前培训</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物资：活动操作说明</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          A4</a:t>
            </a:r>
            <a:r>
              <a:rPr lang="zh-CN" altLang="en-US" sz="1200" dirty="0">
                <a:latin typeface="微软雅黑" panose="020B0503020204020204" pitchFamily="34" charset="-122"/>
                <a:ea typeface="微软雅黑" panose="020B0503020204020204" pitchFamily="34" charset="-122"/>
              </a:rPr>
              <a:t>白纸、画笔、桌椅、音响（听口袋君的故事）</a:t>
            </a:r>
            <a:endParaRPr lang="en-US" altLang="zh-CN" sz="1200" dirty="0">
              <a:latin typeface="微软雅黑" panose="020B0503020204020204" pitchFamily="34" charset="-122"/>
              <a:ea typeface="微软雅黑" panose="020B0503020204020204" pitchFamily="34" charset="-122"/>
            </a:endParaRPr>
          </a:p>
        </p:txBody>
      </p:sp>
      <p:sp>
        <p:nvSpPr>
          <p:cNvPr id="10"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口袋里的梦执行方案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pic>
        <p:nvPicPr>
          <p:cNvPr id="1026" name="Picture 2"/>
          <p:cNvPicPr>
            <a:picLocks noChangeAspect="1" noChangeArrowheads="1"/>
          </p:cNvPicPr>
          <p:nvPr/>
        </p:nvPicPr>
        <p:blipFill>
          <a:blip r:embed="rId1"/>
          <a:srcRect/>
          <a:stretch>
            <a:fillRect/>
          </a:stretch>
        </p:blipFill>
        <p:spPr bwMode="auto">
          <a:xfrm>
            <a:off x="539750" y="1491630"/>
            <a:ext cx="2942580" cy="199447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口袋里的梦执行方案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3864114" y="957957"/>
            <a:ext cx="1415772" cy="461665"/>
          </a:xfrm>
          <a:prstGeom prst="rect">
            <a:avLst/>
          </a:prstGeom>
        </p:spPr>
        <p:txBody>
          <a:bodyPr wrap="none">
            <a:spAutoFit/>
          </a:bodyPr>
          <a:lstStyle/>
          <a:p>
            <a:r>
              <a:rPr lang="zh-CN" altLang="zh-CN" sz="2400" kern="100" dirty="0">
                <a:latin typeface="微软雅黑" panose="020B0503020204020204" pitchFamily="34" charset="-122"/>
                <a:ea typeface="微软雅黑" panose="020B0503020204020204" pitchFamily="34" charset="-122"/>
              </a:rPr>
              <a:t>嘉宾</a:t>
            </a:r>
            <a:r>
              <a:rPr lang="zh-CN" altLang="en-US" sz="2400" kern="100" dirty="0">
                <a:latin typeface="微软雅黑" panose="020B0503020204020204" pitchFamily="34" charset="-122"/>
                <a:ea typeface="微软雅黑" panose="020B0503020204020204" pitchFamily="34" charset="-122"/>
              </a:rPr>
              <a:t>签到</a:t>
            </a:r>
            <a:endParaRPr lang="zh-CN" altLang="en-US" sz="2400" kern="100" dirty="0">
              <a:latin typeface="微软雅黑" panose="020B0503020204020204" pitchFamily="34" charset="-122"/>
              <a:ea typeface="微软雅黑" panose="020B0503020204020204" pitchFamily="34" charset="-122"/>
            </a:endParaRPr>
          </a:p>
        </p:txBody>
      </p:sp>
      <p:sp>
        <p:nvSpPr>
          <p:cNvPr id="8" name="矩形 7"/>
          <p:cNvSpPr/>
          <p:nvPr/>
        </p:nvSpPr>
        <p:spPr>
          <a:xfrm>
            <a:off x="4583062" y="3727573"/>
            <a:ext cx="3072316" cy="377411"/>
          </a:xfrm>
          <a:prstGeom prst="rect">
            <a:avLst/>
          </a:prstGeom>
        </p:spPr>
        <p:txBody>
          <a:bodyPr wrap="none">
            <a:spAutoFit/>
          </a:bodyPr>
          <a:lstStyle/>
          <a:p>
            <a:pPr marL="285750" indent="-285750">
              <a:lnSpc>
                <a:spcPct val="150000"/>
              </a:lnSpc>
              <a:buFont typeface="Arial" panose="020B0604020202020204" pitchFamily="34" charset="0"/>
              <a:buChar char="•"/>
            </a:pPr>
            <a:r>
              <a:rPr lang="zh-CN" altLang="en-US" sz="1400" kern="100" dirty="0">
                <a:latin typeface="微软雅黑" panose="020B0503020204020204" pitchFamily="34" charset="-122"/>
                <a:ea typeface="微软雅黑" panose="020B0503020204020204" pitchFamily="34" charset="-122"/>
              </a:rPr>
              <a:t>人员</a:t>
            </a:r>
            <a:r>
              <a:rPr lang="zh-CN" altLang="zh-CN" sz="1400" kern="100" dirty="0">
                <a:latin typeface="微软雅黑" panose="020B0503020204020204" pitchFamily="34" charset="-122"/>
                <a:ea typeface="微软雅黑" panose="020B0503020204020204" pitchFamily="34" charset="-122"/>
              </a:rPr>
              <a:t>：</a:t>
            </a:r>
            <a:r>
              <a:rPr lang="zh-CN" altLang="en-US" sz="1400" kern="100" dirty="0">
                <a:latin typeface="微软雅黑" panose="020B0503020204020204" pitchFamily="34" charset="-122"/>
                <a:ea typeface="微软雅黑" panose="020B0503020204020204" pitchFamily="34" charset="-122"/>
              </a:rPr>
              <a:t>礼仪</a:t>
            </a:r>
            <a:r>
              <a:rPr lang="en-US" altLang="zh-CN" sz="1400" kern="100" dirty="0">
                <a:latin typeface="微软雅黑" panose="020B0503020204020204" pitchFamily="34" charset="-122"/>
                <a:ea typeface="微软雅黑" panose="020B0503020204020204" pitchFamily="34" charset="-122"/>
              </a:rPr>
              <a:t>2</a:t>
            </a:r>
            <a:r>
              <a:rPr lang="zh-CN" altLang="en-US" sz="1400" kern="100" dirty="0">
                <a:latin typeface="微软雅黑" panose="020B0503020204020204" pitchFamily="34" charset="-122"/>
                <a:ea typeface="微软雅黑" panose="020B0503020204020204" pitchFamily="34" charset="-122"/>
              </a:rPr>
              <a:t>人</a:t>
            </a:r>
            <a:r>
              <a:rPr lang="zh-CN" altLang="zh-CN" sz="1400" kern="100" dirty="0">
                <a:latin typeface="微软雅黑" panose="020B0503020204020204" pitchFamily="34" charset="-122"/>
                <a:ea typeface="微软雅黑" panose="020B0503020204020204" pitchFamily="34" charset="-122"/>
              </a:rPr>
              <a:t>、摄影</a:t>
            </a:r>
            <a:r>
              <a:rPr lang="en-US" altLang="zh-CN" sz="1400" kern="100" dirty="0">
                <a:latin typeface="微软雅黑" panose="020B0503020204020204" pitchFamily="34" charset="-122"/>
                <a:ea typeface="微软雅黑" panose="020B0503020204020204" pitchFamily="34" charset="-122"/>
              </a:rPr>
              <a:t>+</a:t>
            </a:r>
            <a:r>
              <a:rPr lang="zh-CN" altLang="en-US" sz="1400" kern="100" dirty="0">
                <a:latin typeface="微软雅黑" panose="020B0503020204020204" pitchFamily="34" charset="-122"/>
                <a:ea typeface="微软雅黑" panose="020B0503020204020204" pitchFamily="34" charset="-122"/>
              </a:rPr>
              <a:t>摄像各</a:t>
            </a:r>
            <a:r>
              <a:rPr lang="en-US" altLang="zh-CN" sz="1400" kern="100" dirty="0">
                <a:latin typeface="微软雅黑" panose="020B0503020204020204" pitchFamily="34" charset="-122"/>
                <a:ea typeface="微软雅黑" panose="020B0503020204020204" pitchFamily="34" charset="-122"/>
              </a:rPr>
              <a:t>1</a:t>
            </a:r>
            <a:endParaRPr lang="en-US" altLang="zh-CN" sz="1400" kern="1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1"/>
          <a:srcRect/>
          <a:stretch>
            <a:fillRect/>
          </a:stretch>
        </p:blipFill>
        <p:spPr>
          <a:xfrm>
            <a:off x="564902" y="1925015"/>
            <a:ext cx="3823989" cy="2166102"/>
          </a:xfrm>
          <a:prstGeom prst="rect">
            <a:avLst/>
          </a:prstGeom>
        </p:spPr>
      </p:pic>
      <p:pic>
        <p:nvPicPr>
          <p:cNvPr id="9" name="图片 8"/>
          <p:cNvPicPr>
            <a:picLocks noChangeAspect="1"/>
          </p:cNvPicPr>
          <p:nvPr/>
        </p:nvPicPr>
        <p:blipFill rotWithShape="1">
          <a:blip r:embed="rId2"/>
          <a:srcRect/>
          <a:stretch>
            <a:fillRect/>
          </a:stretch>
        </p:blipFill>
        <p:spPr>
          <a:xfrm>
            <a:off x="7348531" y="1906393"/>
            <a:ext cx="948872" cy="1462620"/>
          </a:xfrm>
          <a:prstGeom prst="rect">
            <a:avLst/>
          </a:prstGeom>
        </p:spPr>
      </p:pic>
      <p:sp>
        <p:nvSpPr>
          <p:cNvPr id="12" name="矩形 11"/>
          <p:cNvSpPr/>
          <p:nvPr/>
        </p:nvSpPr>
        <p:spPr>
          <a:xfrm>
            <a:off x="6029286" y="1667028"/>
            <a:ext cx="902811" cy="307777"/>
          </a:xfrm>
          <a:prstGeom prst="rect">
            <a:avLst/>
          </a:prstGeom>
        </p:spPr>
        <p:txBody>
          <a:bodyPr wrap="none">
            <a:spAutoFit/>
          </a:bodyPr>
          <a:lstStyle/>
          <a:p>
            <a:r>
              <a:rPr lang="zh-CN" altLang="en-US" sz="1400" kern="100" dirty="0">
                <a:latin typeface="微软雅黑" panose="020B0503020204020204" pitchFamily="34" charset="-122"/>
                <a:ea typeface="微软雅黑" panose="020B0503020204020204" pitchFamily="34" charset="-122"/>
              </a:rPr>
              <a:t>嘉宾礼品</a:t>
            </a:r>
            <a:endParaRPr lang="zh-CN" altLang="en-US" sz="14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799030" y="2093421"/>
            <a:ext cx="1549501" cy="1270415"/>
            <a:chOff x="2982308" y="3294466"/>
            <a:chExt cx="1561256" cy="1378274"/>
          </a:xfrm>
        </p:grpSpPr>
        <p:pic>
          <p:nvPicPr>
            <p:cNvPr id="11" name="图片 10"/>
            <p:cNvPicPr>
              <a:picLocks noChangeAspect="1"/>
            </p:cNvPicPr>
            <p:nvPr/>
          </p:nvPicPr>
          <p:blipFill rotWithShape="1">
            <a:blip r:embed="rId3"/>
            <a:srcRect/>
            <a:stretch>
              <a:fillRect/>
            </a:stretch>
          </p:blipFill>
          <p:spPr>
            <a:xfrm>
              <a:off x="2982308" y="3294466"/>
              <a:ext cx="1373668" cy="1301989"/>
            </a:xfrm>
            <a:prstGeom prst="rect">
              <a:avLst/>
            </a:prstGeom>
          </p:spPr>
        </p:pic>
        <p:pic>
          <p:nvPicPr>
            <p:cNvPr id="17" name="图片 16"/>
            <p:cNvPicPr>
              <a:picLocks noChangeAspect="1"/>
            </p:cNvPicPr>
            <p:nvPr/>
          </p:nvPicPr>
          <p:blipFill>
            <a:blip r:embed="rId4"/>
            <a:stretch>
              <a:fillRect/>
            </a:stretch>
          </p:blipFill>
          <p:spPr>
            <a:xfrm>
              <a:off x="3906124" y="4035300"/>
              <a:ext cx="637440" cy="637440"/>
            </a:xfrm>
            <a:prstGeom prst="rect">
              <a:avLst/>
            </a:prstGeom>
          </p:spPr>
        </p:pic>
      </p:grpSp>
      <p:pic>
        <p:nvPicPr>
          <p:cNvPr id="19" name="图片 18"/>
          <p:cNvPicPr>
            <a:picLocks noChangeAspect="1"/>
          </p:cNvPicPr>
          <p:nvPr/>
        </p:nvPicPr>
        <p:blipFill>
          <a:blip r:embed="rId5"/>
          <a:stretch>
            <a:fillRect/>
          </a:stretch>
        </p:blipFill>
        <p:spPr>
          <a:xfrm rot="5400000">
            <a:off x="4592806" y="2250237"/>
            <a:ext cx="1208467" cy="906350"/>
          </a:xfrm>
          <a:prstGeom prst="rect">
            <a:avLst/>
          </a:prstGeom>
        </p:spPr>
      </p:pic>
      <p:sp>
        <p:nvSpPr>
          <p:cNvPr id="21" name="矩形 20"/>
          <p:cNvSpPr/>
          <p:nvPr/>
        </p:nvSpPr>
        <p:spPr>
          <a:xfrm>
            <a:off x="4795076" y="3362946"/>
            <a:ext cx="948871"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rPr>
              <a:t>麦田宣传资料</a:t>
            </a:r>
            <a:endParaRPr lang="zh-CN" altLang="en-US" sz="1000" dirty="0">
              <a:latin typeface="微软雅黑" panose="020B0503020204020204" pitchFamily="34" charset="-122"/>
              <a:ea typeface="微软雅黑" panose="020B0503020204020204" pitchFamily="34" charset="-122"/>
            </a:endParaRPr>
          </a:p>
        </p:txBody>
      </p:sp>
      <p:sp>
        <p:nvSpPr>
          <p:cNvPr id="22" name="矩形 21"/>
          <p:cNvSpPr/>
          <p:nvPr/>
        </p:nvSpPr>
        <p:spPr>
          <a:xfrm>
            <a:off x="5814020" y="3363837"/>
            <a:ext cx="1549501"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rPr>
              <a:t>儿童画展主题雨伞</a:t>
            </a:r>
            <a:endParaRPr lang="zh-CN" altLang="en-US" sz="1000" dirty="0">
              <a:latin typeface="微软雅黑" panose="020B0503020204020204" pitchFamily="34" charset="-122"/>
              <a:ea typeface="微软雅黑" panose="020B0503020204020204" pitchFamily="34" charset="-122"/>
            </a:endParaRPr>
          </a:p>
        </p:txBody>
      </p:sp>
      <p:sp>
        <p:nvSpPr>
          <p:cNvPr id="15" name="矩形 14"/>
          <p:cNvSpPr/>
          <p:nvPr/>
        </p:nvSpPr>
        <p:spPr>
          <a:xfrm>
            <a:off x="7186462" y="3363340"/>
            <a:ext cx="1290857"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rPr>
              <a:t>本土赞助方礼品袋</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口袋里的梦执行方案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3453745" y="915566"/>
            <a:ext cx="2236510" cy="400110"/>
          </a:xfrm>
          <a:prstGeom prst="rect">
            <a:avLst/>
          </a:prstGeom>
        </p:spPr>
        <p:txBody>
          <a:bodyPr wrap="none">
            <a:spAutoFit/>
          </a:bodyPr>
          <a:lstStyle/>
          <a:p>
            <a:r>
              <a:rPr lang="zh-CN" altLang="en-US" sz="2000" kern="100" dirty="0">
                <a:latin typeface="微软雅黑" panose="020B0503020204020204" pitchFamily="34" charset="-122"/>
                <a:ea typeface="微软雅黑" panose="020B0503020204020204" pitchFamily="34" charset="-122"/>
              </a:rPr>
              <a:t>画展现场筹款方式</a:t>
            </a:r>
            <a:endParaRPr lang="zh-CN" altLang="en-US" sz="2000" kern="100" dirty="0">
              <a:latin typeface="微软雅黑" panose="020B0503020204020204" pitchFamily="34" charset="-122"/>
              <a:ea typeface="微软雅黑" panose="020B0503020204020204" pitchFamily="34" charset="-122"/>
            </a:endParaRPr>
          </a:p>
        </p:txBody>
      </p:sp>
      <p:sp>
        <p:nvSpPr>
          <p:cNvPr id="2" name="矩形 1"/>
          <p:cNvSpPr/>
          <p:nvPr/>
        </p:nvSpPr>
        <p:spPr>
          <a:xfrm>
            <a:off x="971600" y="1779662"/>
            <a:ext cx="4243469" cy="2186432"/>
          </a:xfrm>
          <a:prstGeom prst="rect">
            <a:avLst/>
          </a:prstGeom>
        </p:spPr>
        <p:txBody>
          <a:bodyPr wrap="none">
            <a:spAutoFit/>
          </a:bodyPr>
          <a:lstStyle/>
          <a:p>
            <a:pPr marL="285750" indent="-285750">
              <a:lnSpc>
                <a:spcPct val="200000"/>
              </a:lnSpc>
              <a:buFont typeface="Wingdings" panose="05000000000000000000" pitchFamily="2" charset="2"/>
              <a:buChar char="Ø"/>
            </a:pP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麦田雨顺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现场义卖</a:t>
            </a:r>
            <a:endParaRPr lang="en-US" altLang="zh-CN" sz="1400"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400" dirty="0">
                <a:latin typeface="微软雅黑" panose="020B0503020204020204" pitchFamily="34" charset="-122"/>
                <a:ea typeface="微软雅黑" panose="020B0503020204020204" pitchFamily="34" charset="-122"/>
              </a:rPr>
              <a:t>城市儿童画作现场拍卖</a:t>
            </a:r>
            <a:endParaRPr lang="en-US" altLang="zh-CN" sz="1400"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400" dirty="0">
                <a:latin typeface="微软雅黑" panose="020B0503020204020204" pitchFamily="34" charset="-122"/>
                <a:ea typeface="微软雅黑" panose="020B0503020204020204" pitchFamily="34" charset="-122"/>
              </a:rPr>
              <a:t>认捐一个彩虹口袋，即可参与玩一节美术课互动</a:t>
            </a:r>
            <a:endParaRPr lang="en-US" altLang="zh-CN" sz="1400"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400" dirty="0">
                <a:latin typeface="微软雅黑" panose="020B0503020204020204" pitchFamily="34" charset="-122"/>
                <a:ea typeface="微软雅黑" panose="020B0503020204020204" pitchFamily="34" charset="-122"/>
              </a:rPr>
              <a:t>更多筹资方式欢迎大家大开脑洞。。。。。。</a:t>
            </a:r>
            <a:endParaRPr lang="en-US" altLang="zh-CN" sz="1400"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endParaRPr lang="zh-CN" altLang="en-US"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3864114" y="2340917"/>
            <a:ext cx="1454244"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rPr>
              <a:t>执行支持</a:t>
            </a:r>
            <a:endParaRPr lang="zh-CN" altLang="en-US" sz="2400" kern="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07504" y="165400"/>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画出彩虹</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2019——</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口袋里的梦执行支持</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3887440" y="847768"/>
            <a:ext cx="1210588" cy="400110"/>
          </a:xfrm>
          <a:prstGeom prst="rect">
            <a:avLst/>
          </a:prstGeom>
        </p:spPr>
        <p:txBody>
          <a:bodyPr wrap="none">
            <a:spAutoFit/>
          </a:bodyPr>
          <a:lstStyle/>
          <a:p>
            <a:r>
              <a:rPr lang="zh-CN" altLang="en-US" sz="2000" kern="100" dirty="0">
                <a:latin typeface="微软雅黑" panose="020B0503020204020204" pitchFamily="34" charset="-122"/>
                <a:ea typeface="微软雅黑" panose="020B0503020204020204" pitchFamily="34" charset="-122"/>
              </a:rPr>
              <a:t>费用支持</a:t>
            </a:r>
            <a:endParaRPr lang="zh-CN" altLang="en-US" sz="2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591246" y="1247878"/>
            <a:ext cx="7920682" cy="890693"/>
          </a:xfrm>
          <a:prstGeom prst="rect">
            <a:avLst/>
          </a:prstGeom>
        </p:spPr>
        <p:txBody>
          <a:bodyPr wrap="square">
            <a:spAutoFit/>
          </a:bodyPr>
          <a:lstStyle/>
          <a:p>
            <a:pPr algn="just">
              <a:lnSpc>
                <a:spcPct val="150000"/>
              </a:lnSpc>
            </a:pPr>
            <a:r>
              <a:rPr lang="zh-CN" altLang="en-US" sz="1200" dirty="0">
                <a:latin typeface="微软雅黑" panose="020B0503020204020204" pitchFamily="34" charset="-122"/>
                <a:ea typeface="微软雅黑" panose="020B0503020204020204" pitchFamily="34" charset="-122"/>
              </a:rPr>
              <a:t>本次画展启动前，基金会将会以部分孩子作品制作成文创产品用于义卖为画展和项目筹集经费，首推由莫凡设计的</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麦田雨顺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，基金会将会通过微小店为每个承办画展的团队开通预售链接通过承办团队预售的</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麦田雨顺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资金将会归入该团队的账上，用于画展执行费用和兑换口袋物资。</a:t>
            </a:r>
            <a:endParaRPr lang="en-US" altLang="zh-CN" sz="1200" dirty="0">
              <a:latin typeface="微软雅黑" panose="020B0503020204020204" pitchFamily="34" charset="-122"/>
              <a:ea typeface="微软雅黑" panose="020B0503020204020204" pitchFamily="34" charset="-122"/>
            </a:endParaRPr>
          </a:p>
        </p:txBody>
      </p:sp>
      <p:sp>
        <p:nvSpPr>
          <p:cNvPr id="6" name="矩形 5"/>
          <p:cNvSpPr/>
          <p:nvPr/>
        </p:nvSpPr>
        <p:spPr>
          <a:xfrm>
            <a:off x="3707904" y="2283718"/>
            <a:ext cx="1569660" cy="369332"/>
          </a:xfrm>
          <a:prstGeom prst="rect">
            <a:avLst/>
          </a:prstGeom>
        </p:spPr>
        <p:txBody>
          <a:bodyPr wrap="none">
            <a:spAutoFit/>
          </a:bodyPr>
          <a:lstStyle/>
          <a:p>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麦田雨顺</a:t>
            </a:r>
            <a:r>
              <a:rPr lang="en-US" altLang="zh-CN" dirty="0">
                <a:latin typeface="微软雅黑" panose="020B0503020204020204" pitchFamily="34" charset="-122"/>
                <a:ea typeface="微软雅黑" panose="020B0503020204020204" pitchFamily="34" charset="-122"/>
              </a:rPr>
              <a:t>】</a:t>
            </a:r>
            <a:endParaRPr lang="zh-CN" altLang="en-US" dirty="0"/>
          </a:p>
        </p:txBody>
      </p:sp>
      <p:pic>
        <p:nvPicPr>
          <p:cNvPr id="5" name="图片 4"/>
          <p:cNvPicPr>
            <a:picLocks noChangeAspect="1"/>
          </p:cNvPicPr>
          <p:nvPr/>
        </p:nvPicPr>
        <p:blipFill>
          <a:blip r:embed="rId1"/>
          <a:stretch>
            <a:fillRect/>
          </a:stretch>
        </p:blipFill>
        <p:spPr>
          <a:xfrm>
            <a:off x="6156077" y="1984915"/>
            <a:ext cx="2355851" cy="1336270"/>
          </a:xfrm>
          <a:prstGeom prst="rect">
            <a:avLst/>
          </a:prstGeom>
        </p:spPr>
      </p:pic>
      <p:pic>
        <p:nvPicPr>
          <p:cNvPr id="10" name="图片 9"/>
          <p:cNvPicPr>
            <a:picLocks noChangeAspect="1"/>
          </p:cNvPicPr>
          <p:nvPr/>
        </p:nvPicPr>
        <p:blipFill>
          <a:blip r:embed="rId2"/>
          <a:stretch>
            <a:fillRect/>
          </a:stretch>
        </p:blipFill>
        <p:spPr>
          <a:xfrm>
            <a:off x="5028806" y="3282666"/>
            <a:ext cx="2254542" cy="1278806"/>
          </a:xfrm>
          <a:prstGeom prst="rect">
            <a:avLst/>
          </a:prstGeom>
        </p:spPr>
      </p:pic>
      <p:pic>
        <p:nvPicPr>
          <p:cNvPr id="7" name="图片 6"/>
          <p:cNvPicPr>
            <a:picLocks noChangeAspect="1"/>
          </p:cNvPicPr>
          <p:nvPr/>
        </p:nvPicPr>
        <p:blipFill>
          <a:blip r:embed="rId3"/>
          <a:stretch>
            <a:fillRect/>
          </a:stretch>
        </p:blipFill>
        <p:spPr>
          <a:xfrm>
            <a:off x="2195736" y="3289981"/>
            <a:ext cx="2355851" cy="1336271"/>
          </a:xfrm>
          <a:prstGeom prst="rect">
            <a:avLst/>
          </a:prstGeom>
        </p:spPr>
      </p:pic>
      <p:pic>
        <p:nvPicPr>
          <p:cNvPr id="8" name="图片 7"/>
          <p:cNvPicPr>
            <a:picLocks noChangeAspect="1"/>
          </p:cNvPicPr>
          <p:nvPr/>
        </p:nvPicPr>
        <p:blipFill>
          <a:blip r:embed="rId4"/>
          <a:stretch>
            <a:fillRect/>
          </a:stretch>
        </p:blipFill>
        <p:spPr>
          <a:xfrm>
            <a:off x="574168" y="2215733"/>
            <a:ext cx="2197631" cy="124652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07504" y="165400"/>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画出彩虹</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2019——</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口袋里的梦执行支持</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2633007" y="1017269"/>
            <a:ext cx="3877985" cy="461665"/>
          </a:xfrm>
          <a:prstGeom prst="rect">
            <a:avLst/>
          </a:prstGeom>
        </p:spPr>
        <p:txBody>
          <a:bodyPr wrap="none">
            <a:spAutoFit/>
          </a:bodyPr>
          <a:lstStyle/>
          <a:p>
            <a:r>
              <a:rPr lang="en-US" altLang="zh-CN" sz="2400" kern="100" dirty="0">
                <a:latin typeface="微软雅黑" panose="020B0503020204020204" pitchFamily="34" charset="-122"/>
                <a:ea typeface="微软雅黑" panose="020B0503020204020204" pitchFamily="34" charset="-122"/>
              </a:rPr>
              <a:t>【</a:t>
            </a:r>
            <a:r>
              <a:rPr lang="zh-CN" altLang="en-US" sz="2400" kern="100" dirty="0">
                <a:latin typeface="微软雅黑" panose="020B0503020204020204" pitchFamily="34" charset="-122"/>
                <a:ea typeface="微软雅黑" panose="020B0503020204020204" pitchFamily="34" charset="-122"/>
              </a:rPr>
              <a:t>麦田雨顺</a:t>
            </a:r>
            <a:r>
              <a:rPr lang="en-US" altLang="zh-CN" sz="2400" kern="100" dirty="0">
                <a:latin typeface="微软雅黑" panose="020B0503020204020204" pitchFamily="34" charset="-122"/>
                <a:ea typeface="微软雅黑" panose="020B0503020204020204" pitchFamily="34" charset="-122"/>
              </a:rPr>
              <a:t>】</a:t>
            </a:r>
            <a:r>
              <a:rPr lang="zh-CN" altLang="en-US" sz="2400" kern="100" dirty="0">
                <a:latin typeface="微软雅黑" panose="020B0503020204020204" pitchFamily="34" charset="-122"/>
                <a:ea typeface="微软雅黑" panose="020B0503020204020204" pitchFamily="34" charset="-122"/>
              </a:rPr>
              <a:t>款项分配说明</a:t>
            </a:r>
            <a:endParaRPr lang="zh-CN" altLang="en-US" sz="2400" kern="100" dirty="0">
              <a:latin typeface="微软雅黑" panose="020B0503020204020204" pitchFamily="34" charset="-122"/>
              <a:ea typeface="微软雅黑" panose="020B0503020204020204" pitchFamily="34" charset="-122"/>
            </a:endParaRPr>
          </a:p>
        </p:txBody>
      </p:sp>
      <p:sp>
        <p:nvSpPr>
          <p:cNvPr id="2" name="矩形 1"/>
          <p:cNvSpPr/>
          <p:nvPr/>
        </p:nvSpPr>
        <p:spPr>
          <a:xfrm>
            <a:off x="755576" y="1869140"/>
            <a:ext cx="7560840" cy="2316403"/>
          </a:xfrm>
          <a:prstGeom prst="rect">
            <a:avLst/>
          </a:prstGeom>
        </p:spPr>
        <p:txBody>
          <a:bodyPr wrap="square">
            <a:spAutoFit/>
          </a:bodyPr>
          <a:lstStyle/>
          <a:p>
            <a:pPr>
              <a:lnSpc>
                <a:spcPct val="150000"/>
              </a:lnSpc>
            </a:pPr>
            <a:r>
              <a:rPr lang="en-US" altLang="zh-CN" sz="1400" dirty="0"/>
              <a:t>1</a:t>
            </a:r>
            <a:r>
              <a:rPr lang="zh-CN" altLang="en-US" sz="1400" dirty="0"/>
              <a:t>、</a:t>
            </a: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麦田雨顺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建议最低义卖价为：</a:t>
            </a:r>
            <a:r>
              <a:rPr lang="en-US" altLang="zh-CN" sz="1400" dirty="0">
                <a:latin typeface="微软雅黑" panose="020B0503020204020204" pitchFamily="34" charset="-122"/>
                <a:ea typeface="微软雅黑" panose="020B0503020204020204" pitchFamily="34" charset="-122"/>
              </a:rPr>
              <a:t>45</a:t>
            </a:r>
            <a:r>
              <a:rPr lang="zh-CN" altLang="en-US" sz="1400" dirty="0">
                <a:latin typeface="微软雅黑" panose="020B0503020204020204" pitchFamily="34" charset="-122"/>
                <a:ea typeface="微软雅黑" panose="020B0503020204020204" pitchFamily="34" charset="-122"/>
              </a:rPr>
              <a:t>元</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份（实际义卖价可高于此金额），团队以</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元</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份在基金会认购，</a:t>
            </a:r>
            <a:r>
              <a:rPr lang="zh-CN" altLang="en-US" sz="1400" dirty="0">
                <a:solidFill>
                  <a:srgbClr val="FF0000"/>
                </a:solidFill>
                <a:latin typeface="微软雅黑" panose="020B0503020204020204" pitchFamily="34" charset="-122"/>
                <a:ea typeface="微软雅黑" panose="020B0503020204020204" pitchFamily="34" charset="-122"/>
              </a:rPr>
              <a:t>中间差额即团队本次活动的筹款金额</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t>2</a:t>
            </a:r>
            <a:r>
              <a:rPr lang="zh-CN" altLang="en-US" sz="1400" dirty="0"/>
              <a:t>、</a:t>
            </a:r>
            <a:r>
              <a:rPr lang="zh-CN" altLang="en-US" sz="1400" dirty="0">
                <a:solidFill>
                  <a:srgbClr val="FF0000"/>
                </a:solidFill>
                <a:latin typeface="微软雅黑" panose="020B0503020204020204" pitchFamily="34" charset="-122"/>
                <a:ea typeface="微软雅黑" panose="020B0503020204020204" pitchFamily="34" charset="-122"/>
              </a:rPr>
              <a:t>筹款金额的首</a:t>
            </a:r>
            <a:r>
              <a:rPr lang="en-US" altLang="zh-CN" sz="1400" dirty="0">
                <a:solidFill>
                  <a:srgbClr val="FF0000"/>
                </a:solidFill>
                <a:latin typeface="微软雅黑" panose="020B0503020204020204" pitchFamily="34" charset="-122"/>
                <a:ea typeface="微软雅黑" panose="020B0503020204020204" pitchFamily="34" charset="-122"/>
              </a:rPr>
              <a:t>1000</a:t>
            </a:r>
            <a:r>
              <a:rPr lang="zh-CN" altLang="en-US" sz="1400" dirty="0">
                <a:solidFill>
                  <a:srgbClr val="FF0000"/>
                </a:solidFill>
                <a:latin typeface="微软雅黑" panose="020B0503020204020204" pitchFamily="34" charset="-122"/>
                <a:ea typeface="微软雅黑" panose="020B0503020204020204" pitchFamily="34" charset="-122"/>
              </a:rPr>
              <a:t>元</a:t>
            </a:r>
            <a:r>
              <a:rPr lang="zh-CN" altLang="en-US" sz="1400" dirty="0">
                <a:latin typeface="微软雅黑" panose="020B0503020204020204" pitchFamily="34" charset="-122"/>
                <a:ea typeface="微软雅黑" panose="020B0503020204020204" pitchFamily="34" charset="-122"/>
              </a:rPr>
              <a:t>用于支付该团队本次画展的执行费用，实行实报实销原则。超过</a:t>
            </a:r>
            <a:r>
              <a:rPr lang="en-US" altLang="zh-CN" sz="1400" dirty="0">
                <a:latin typeface="微软雅黑" panose="020B0503020204020204" pitchFamily="34" charset="-122"/>
                <a:ea typeface="微软雅黑" panose="020B0503020204020204" pitchFamily="34" charset="-122"/>
              </a:rPr>
              <a:t>1000</a:t>
            </a:r>
            <a:r>
              <a:rPr lang="zh-CN" altLang="en-US" sz="1400" dirty="0">
                <a:latin typeface="微软雅黑" panose="020B0503020204020204" pitchFamily="34" charset="-122"/>
                <a:ea typeface="微软雅黑" panose="020B0503020204020204" pitchFamily="34" charset="-122"/>
              </a:rPr>
              <a:t>元的筹款将会折成口袋的物资，放在下一期物资发放时给到团队去申请。</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举例：广州团队</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麦田雨顺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预售总数为</a:t>
            </a:r>
            <a:r>
              <a:rPr lang="en-US" altLang="zh-CN" sz="1400" dirty="0">
                <a:latin typeface="微软雅黑" panose="020B0503020204020204" pitchFamily="34" charset="-122"/>
                <a:ea typeface="微软雅黑" panose="020B0503020204020204" pitchFamily="34" charset="-122"/>
              </a:rPr>
              <a:t>150</a:t>
            </a:r>
            <a:r>
              <a:rPr lang="zh-CN" altLang="en-US" sz="1400" dirty="0">
                <a:latin typeface="微软雅黑" panose="020B0503020204020204" pitchFamily="34" charset="-122"/>
                <a:ea typeface="微软雅黑" panose="020B0503020204020204" pitchFamily="34" charset="-122"/>
              </a:rPr>
              <a:t>份，每份义卖价为</a:t>
            </a:r>
            <a:r>
              <a:rPr lang="en-US" altLang="zh-CN" sz="1400" dirty="0">
                <a:latin typeface="微软雅黑" panose="020B0503020204020204" pitchFamily="34" charset="-122"/>
                <a:ea typeface="微软雅黑" panose="020B0503020204020204" pitchFamily="34" charset="-122"/>
              </a:rPr>
              <a:t>45</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实际筹款金额为：（</a:t>
            </a:r>
            <a:r>
              <a:rPr lang="en-US" altLang="zh-CN" sz="1400" dirty="0">
                <a:latin typeface="微软雅黑" panose="020B0503020204020204" pitchFamily="34" charset="-122"/>
                <a:ea typeface="微软雅黑" panose="020B0503020204020204" pitchFamily="34" charset="-122"/>
              </a:rPr>
              <a:t>45-30)*150=2250</a:t>
            </a:r>
            <a:r>
              <a:rPr lang="zh-CN" altLang="en-US" sz="1400" dirty="0">
                <a:latin typeface="微软雅黑" panose="020B0503020204020204" pitchFamily="34" charset="-122"/>
                <a:ea typeface="微软雅黑" panose="020B0503020204020204" pitchFamily="34" charset="-122"/>
              </a:rPr>
              <a:t>元，</a:t>
            </a:r>
            <a:r>
              <a:rPr lang="en-US" altLang="zh-CN" sz="1400" dirty="0">
                <a:latin typeface="微软雅黑" panose="020B0503020204020204" pitchFamily="34" charset="-122"/>
                <a:ea typeface="微软雅黑" panose="020B0503020204020204" pitchFamily="34" charset="-122"/>
              </a:rPr>
              <a:t>2250</a:t>
            </a:r>
            <a:r>
              <a:rPr lang="zh-CN" altLang="en-US" sz="1400" dirty="0">
                <a:latin typeface="微软雅黑" panose="020B0503020204020204" pitchFamily="34" charset="-122"/>
                <a:ea typeface="微软雅黑" panose="020B0503020204020204" pitchFamily="34" charset="-122"/>
              </a:rPr>
              <a:t>元中：</a:t>
            </a:r>
            <a:r>
              <a:rPr lang="en-US" altLang="zh-CN" sz="1400" dirty="0">
                <a:latin typeface="微软雅黑" panose="020B0503020204020204" pitchFamily="34" charset="-122"/>
                <a:ea typeface="微软雅黑" panose="020B0503020204020204" pitchFamily="34" charset="-122"/>
              </a:rPr>
              <a:t>1000</a:t>
            </a:r>
            <a:r>
              <a:rPr lang="zh-CN" altLang="en-US" sz="1400" dirty="0">
                <a:latin typeface="微软雅黑" panose="020B0503020204020204" pitchFamily="34" charset="-122"/>
                <a:ea typeface="微软雅黑" panose="020B0503020204020204" pitchFamily="34" charset="-122"/>
              </a:rPr>
              <a:t>元用于支付团队画展执行费用，余下</a:t>
            </a:r>
            <a:r>
              <a:rPr lang="en-US" altLang="zh-CN" sz="1400" dirty="0">
                <a:latin typeface="微软雅黑" panose="020B0503020204020204" pitchFamily="34" charset="-122"/>
                <a:ea typeface="微软雅黑" panose="020B0503020204020204" pitchFamily="34" charset="-122"/>
              </a:rPr>
              <a:t>1250</a:t>
            </a:r>
            <a:r>
              <a:rPr lang="zh-CN" altLang="en-US" sz="1400" dirty="0">
                <a:latin typeface="微软雅黑" panose="020B0503020204020204" pitchFamily="34" charset="-122"/>
                <a:ea typeface="微软雅黑" panose="020B0503020204020204" pitchFamily="34" charset="-122"/>
              </a:rPr>
              <a:t>元在下一期口袋申请时，可得等额数量的口袋物资。</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77800" y="235834"/>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目录</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grpSp>
        <p:nvGrpSpPr>
          <p:cNvPr id="16" name="组合 15"/>
          <p:cNvGrpSpPr/>
          <p:nvPr/>
        </p:nvGrpSpPr>
        <p:grpSpPr>
          <a:xfrm>
            <a:off x="1187624" y="1419622"/>
            <a:ext cx="2116108" cy="390376"/>
            <a:chOff x="1187624" y="1419622"/>
            <a:chExt cx="2116108" cy="390376"/>
          </a:xfrm>
        </p:grpSpPr>
        <p:sp>
          <p:nvSpPr>
            <p:cNvPr id="19" name="矩形 18"/>
            <p:cNvSpPr/>
            <p:nvPr/>
          </p:nvSpPr>
          <p:spPr>
            <a:xfrm>
              <a:off x="2195736" y="1419622"/>
              <a:ext cx="1107996" cy="369332"/>
            </a:xfrm>
            <a:prstGeom prst="rect">
              <a:avLst/>
            </a:prstGeom>
          </p:spPr>
          <p:txBody>
            <a:bodyPr wrap="none">
              <a:spAutoFit/>
            </a:bodyPr>
            <a:lstStyle/>
            <a:p>
              <a:pPr>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活动背景</a:t>
              </a:r>
              <a:endParaRPr lang="zh-CN"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 name="图片 19"/>
            <p:cNvPicPr>
              <a:picLocks noChangeAspect="1"/>
            </p:cNvPicPr>
            <p:nvPr/>
          </p:nvPicPr>
          <p:blipFill>
            <a:blip r:embed="rId1"/>
            <a:stretch>
              <a:fillRect/>
            </a:stretch>
          </p:blipFill>
          <p:spPr>
            <a:xfrm>
              <a:off x="1187624" y="1441449"/>
              <a:ext cx="792088" cy="368549"/>
            </a:xfrm>
            <a:prstGeom prst="rect">
              <a:avLst/>
            </a:prstGeom>
          </p:spPr>
        </p:pic>
      </p:grpSp>
      <p:grpSp>
        <p:nvGrpSpPr>
          <p:cNvPr id="21" name="组合 20"/>
          <p:cNvGrpSpPr/>
          <p:nvPr/>
        </p:nvGrpSpPr>
        <p:grpSpPr>
          <a:xfrm>
            <a:off x="1187624" y="2021880"/>
            <a:ext cx="2112953" cy="369332"/>
            <a:chOff x="1187624" y="1991144"/>
            <a:chExt cx="2112953" cy="369332"/>
          </a:xfrm>
        </p:grpSpPr>
        <p:sp>
          <p:nvSpPr>
            <p:cNvPr id="22" name="矩形 21"/>
            <p:cNvSpPr/>
            <p:nvPr/>
          </p:nvSpPr>
          <p:spPr>
            <a:xfrm>
              <a:off x="2192581" y="1991144"/>
              <a:ext cx="1107996" cy="369332"/>
            </a:xfrm>
            <a:prstGeom prst="rect">
              <a:avLst/>
            </a:prstGeom>
          </p:spPr>
          <p:txBody>
            <a:bodyPr wrap="none">
              <a:spAutoFit/>
            </a:bodyPr>
            <a:lstStyle/>
            <a:p>
              <a:pPr>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活动规划</a:t>
              </a:r>
              <a:endParaRPr lang="zh-CN"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1"/>
            <a:stretch>
              <a:fillRect/>
            </a:stretch>
          </p:blipFill>
          <p:spPr>
            <a:xfrm>
              <a:off x="1187624" y="1991535"/>
              <a:ext cx="792088" cy="368549"/>
            </a:xfrm>
            <a:prstGeom prst="rect">
              <a:avLst/>
            </a:prstGeom>
          </p:spPr>
        </p:pic>
      </p:grpSp>
      <p:grpSp>
        <p:nvGrpSpPr>
          <p:cNvPr id="24" name="组合 23"/>
          <p:cNvGrpSpPr/>
          <p:nvPr/>
        </p:nvGrpSpPr>
        <p:grpSpPr>
          <a:xfrm>
            <a:off x="1187624" y="2699642"/>
            <a:ext cx="2165062" cy="369332"/>
            <a:chOff x="1187624" y="2699642"/>
            <a:chExt cx="2165062" cy="369332"/>
          </a:xfrm>
        </p:grpSpPr>
        <p:sp>
          <p:nvSpPr>
            <p:cNvPr id="25" name="矩形 24"/>
            <p:cNvSpPr/>
            <p:nvPr/>
          </p:nvSpPr>
          <p:spPr>
            <a:xfrm>
              <a:off x="2212630" y="2699642"/>
              <a:ext cx="1140056" cy="369332"/>
            </a:xfrm>
            <a:prstGeom prst="rect">
              <a:avLst/>
            </a:prstGeom>
          </p:spPr>
          <p:txBody>
            <a:bodyPr wrap="none">
              <a:spAutoFit/>
            </a:bodyPr>
            <a:lstStyle/>
            <a:p>
              <a:pPr>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执行方案</a:t>
              </a:r>
              <a:endParaRPr lang="zh-CN"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 name="图片 25"/>
            <p:cNvPicPr>
              <a:picLocks noChangeAspect="1"/>
            </p:cNvPicPr>
            <p:nvPr/>
          </p:nvPicPr>
          <p:blipFill>
            <a:blip r:embed="rId1"/>
            <a:stretch>
              <a:fillRect/>
            </a:stretch>
          </p:blipFill>
          <p:spPr>
            <a:xfrm>
              <a:off x="1187624" y="2699642"/>
              <a:ext cx="792088" cy="368549"/>
            </a:xfrm>
            <a:prstGeom prst="rect">
              <a:avLst/>
            </a:prstGeom>
          </p:spPr>
        </p:pic>
      </p:grpSp>
      <p:grpSp>
        <p:nvGrpSpPr>
          <p:cNvPr id="4" name="组合 3"/>
          <p:cNvGrpSpPr/>
          <p:nvPr/>
        </p:nvGrpSpPr>
        <p:grpSpPr>
          <a:xfrm>
            <a:off x="1173994" y="3316876"/>
            <a:ext cx="2133002" cy="408074"/>
            <a:chOff x="1187624" y="3414216"/>
            <a:chExt cx="2133002" cy="408074"/>
          </a:xfrm>
        </p:grpSpPr>
        <p:sp>
          <p:nvSpPr>
            <p:cNvPr id="15" name="矩形 14"/>
            <p:cNvSpPr/>
            <p:nvPr/>
          </p:nvSpPr>
          <p:spPr>
            <a:xfrm>
              <a:off x="2212630" y="3414216"/>
              <a:ext cx="1107996" cy="369332"/>
            </a:xfrm>
            <a:prstGeom prst="rect">
              <a:avLst/>
            </a:prstGeom>
          </p:spPr>
          <p:txBody>
            <a:bodyPr wrap="none">
              <a:spAutoFit/>
            </a:bodyPr>
            <a:lstStyle/>
            <a:p>
              <a:pPr>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执行支持</a:t>
              </a:r>
              <a:endParaRPr lang="zh-CN"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 name="图片 26"/>
            <p:cNvPicPr>
              <a:picLocks noChangeAspect="1"/>
            </p:cNvPicPr>
            <p:nvPr/>
          </p:nvPicPr>
          <p:blipFill>
            <a:blip r:embed="rId1"/>
            <a:stretch>
              <a:fillRect/>
            </a:stretch>
          </p:blipFill>
          <p:spPr>
            <a:xfrm>
              <a:off x="1187624" y="3453741"/>
              <a:ext cx="792088" cy="368549"/>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07504" y="165400"/>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画出彩虹</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2019——</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口袋里的梦执行支持</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584233" y="2715766"/>
            <a:ext cx="3603872" cy="400110"/>
          </a:xfrm>
          <a:prstGeom prst="rect">
            <a:avLst/>
          </a:prstGeom>
        </p:spPr>
        <p:txBody>
          <a:bodyPr wrap="none">
            <a:spAutoFit/>
          </a:bodyPr>
          <a:lstStyle/>
          <a:p>
            <a:r>
              <a:rPr lang="zh-CN" altLang="en-US" sz="2000" kern="100" dirty="0">
                <a:latin typeface="微软雅黑" panose="020B0503020204020204" pitchFamily="34" charset="-122"/>
                <a:ea typeface="微软雅黑" panose="020B0503020204020204" pitchFamily="34" charset="-122"/>
              </a:rPr>
              <a:t>物资支持</a:t>
            </a:r>
            <a:r>
              <a:rPr lang="en-US" altLang="zh-CN" sz="1400" kern="100" dirty="0">
                <a:solidFill>
                  <a:srgbClr val="FF0000"/>
                </a:solidFill>
                <a:latin typeface="微软雅黑" panose="020B0503020204020204" pitchFamily="34" charset="-122"/>
                <a:ea typeface="微软雅黑" panose="020B0503020204020204" pitchFamily="34" charset="-122"/>
              </a:rPr>
              <a:t>(</a:t>
            </a:r>
            <a:r>
              <a:rPr lang="zh-CN" altLang="en-US" sz="1400" kern="100" dirty="0">
                <a:solidFill>
                  <a:srgbClr val="FF0000"/>
                </a:solidFill>
                <a:latin typeface="微软雅黑" panose="020B0503020204020204" pitchFamily="34" charset="-122"/>
                <a:ea typeface="微软雅黑" panose="020B0503020204020204" pitchFamily="34" charset="-122"/>
              </a:rPr>
              <a:t>基金会统一制作并承担费用）</a:t>
            </a:r>
            <a:endParaRPr lang="zh-CN" altLang="en-US" sz="1400" kern="100" dirty="0">
              <a:solidFill>
                <a:srgbClr val="FF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6732240" y="3435845"/>
            <a:ext cx="1440000" cy="1080000"/>
          </a:xfrm>
          <a:prstGeom prst="rect">
            <a:avLst/>
          </a:prstGeom>
        </p:spPr>
      </p:pic>
      <p:sp>
        <p:nvSpPr>
          <p:cNvPr id="4" name="矩形 3"/>
          <p:cNvSpPr/>
          <p:nvPr/>
        </p:nvSpPr>
        <p:spPr>
          <a:xfrm>
            <a:off x="610561" y="3221793"/>
            <a:ext cx="5602816" cy="1292662"/>
          </a:xfrm>
          <a:prstGeom prst="rect">
            <a:avLst/>
          </a:prstGeom>
        </p:spPr>
        <p:txBody>
          <a:bodyPr wrap="none">
            <a:spAutoFit/>
          </a:bodyPr>
          <a:lstStyle/>
          <a:p>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、画展主体横幅</a:t>
            </a:r>
            <a:endParaRPr lang="en-US" altLang="zh-CN" sz="1400" dirty="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、画展仪式用牌匾共</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块，可包括：捐赠人答谢牌匾、优秀合作资源</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答谢牌匾、战略合作资源答谢牌匾。</a:t>
            </a:r>
            <a:endParaRPr lang="zh-CN" altLang="en-US" sz="1400" dirty="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539750" y="900829"/>
            <a:ext cx="1210588" cy="400110"/>
          </a:xfrm>
          <a:prstGeom prst="rect">
            <a:avLst/>
          </a:prstGeom>
        </p:spPr>
        <p:txBody>
          <a:bodyPr wrap="none">
            <a:spAutoFit/>
          </a:bodyPr>
          <a:lstStyle/>
          <a:p>
            <a:r>
              <a:rPr lang="zh-CN" altLang="en-US" sz="2000" kern="100" dirty="0">
                <a:latin typeface="微软雅黑" panose="020B0503020204020204" pitchFamily="34" charset="-122"/>
                <a:ea typeface="微软雅黑" panose="020B0503020204020204" pitchFamily="34" charset="-122"/>
              </a:rPr>
              <a:t>技术支持</a:t>
            </a:r>
            <a:endParaRPr lang="zh-CN" altLang="en-US" sz="2000" kern="100" dirty="0">
              <a:latin typeface="微软雅黑" panose="020B0503020204020204" pitchFamily="34" charset="-122"/>
              <a:ea typeface="微软雅黑" panose="020B0503020204020204" pitchFamily="34" charset="-122"/>
            </a:endParaRPr>
          </a:p>
        </p:txBody>
      </p:sp>
      <p:sp>
        <p:nvSpPr>
          <p:cNvPr id="14" name="矩形 13"/>
          <p:cNvSpPr/>
          <p:nvPr/>
        </p:nvSpPr>
        <p:spPr>
          <a:xfrm>
            <a:off x="539750" y="1399286"/>
            <a:ext cx="4896346" cy="1169551"/>
          </a:xfrm>
          <a:prstGeom prst="rect">
            <a:avLst/>
          </a:prstGeom>
        </p:spPr>
        <p:txBody>
          <a:bodyPr wrap="square">
            <a:spAutoFit/>
          </a:bodyPr>
          <a:lstStyle/>
          <a:p>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、画展商业合作方案</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执行方案</a:t>
            </a:r>
            <a:endParaRPr lang="en-US" altLang="zh-CN" sz="1400" dirty="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、画展主视觉平面设计电子稿</a:t>
            </a:r>
            <a:endParaRPr lang="en-US" altLang="zh-CN" sz="1400" dirty="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、画展乡村儿童画作电子稿</a:t>
            </a:r>
            <a:endParaRPr lang="en-US" altLang="zh-CN" sz="1400" dirty="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、执行期间一对一专人指导。</a:t>
            </a:r>
            <a:endParaRPr lang="en-US" altLang="zh-CN" sz="1400" dirty="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、开通</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麦田雨顺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义卖专用通道</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口袋里的梦团队承办对接人</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pic>
        <p:nvPicPr>
          <p:cNvPr id="5" name="图片 2" descr="图片 2"/>
          <p:cNvPicPr>
            <a:picLocks noChangeAspect="1"/>
          </p:cNvPicPr>
          <p:nvPr/>
        </p:nvPicPr>
        <p:blipFill>
          <a:blip r:embed="rId1"/>
          <a:stretch>
            <a:fillRect/>
          </a:stretch>
        </p:blipFill>
        <p:spPr>
          <a:xfrm>
            <a:off x="564515" y="1468755"/>
            <a:ext cx="2682876" cy="3128012"/>
          </a:xfrm>
          <a:prstGeom prst="rect">
            <a:avLst/>
          </a:prstGeom>
          <a:ln w="12700">
            <a:miter lim="400000"/>
            <a:headEnd/>
            <a:tailEnd/>
          </a:ln>
        </p:spPr>
      </p:pic>
      <p:grpSp>
        <p:nvGrpSpPr>
          <p:cNvPr id="6" name="组合 5"/>
          <p:cNvGrpSpPr/>
          <p:nvPr/>
        </p:nvGrpSpPr>
        <p:grpSpPr>
          <a:xfrm>
            <a:off x="3911106" y="1059582"/>
            <a:ext cx="3775710" cy="1106805"/>
            <a:chOff x="6081" y="3280"/>
            <a:chExt cx="5946" cy="1743"/>
          </a:xfrm>
        </p:grpSpPr>
        <p:sp>
          <p:nvSpPr>
            <p:cNvPr id="7" name="矩形 7"/>
            <p:cNvSpPr txBox="1"/>
            <p:nvPr/>
          </p:nvSpPr>
          <p:spPr>
            <a:xfrm>
              <a:off x="6081" y="3280"/>
              <a:ext cx="4995" cy="595"/>
            </a:xfrm>
            <a:prstGeom prst="rect">
              <a:avLst/>
            </a:prstGeom>
            <a:ln w="12700">
              <a:miter lim="400000"/>
            </a:ln>
          </p:spPr>
          <p:txBody>
            <a:bodyPr lIns="45718" tIns="45718" rIns="45718" bIns="45718">
              <a:spAutoFit/>
            </a:bodyPr>
            <a:lstStyle>
              <a:lvl1pPr>
                <a:lnSpc>
                  <a:spcPts val="2400"/>
                </a:lnSpc>
                <a:defRPr b="1">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lang="zh-CN" altLang="en-US" dirty="0"/>
                <a:t>总负责人</a:t>
              </a:r>
              <a:r>
                <a:rPr dirty="0"/>
                <a:t>：</a:t>
              </a:r>
              <a:r>
                <a:rPr lang="zh-CN" altLang="en-US" dirty="0"/>
                <a:t>陈绮颖</a:t>
              </a:r>
              <a:endParaRPr dirty="0"/>
            </a:p>
          </p:txBody>
        </p:sp>
        <p:sp>
          <p:nvSpPr>
            <p:cNvPr id="8" name="矩形 8"/>
            <p:cNvSpPr txBox="1"/>
            <p:nvPr/>
          </p:nvSpPr>
          <p:spPr>
            <a:xfrm>
              <a:off x="6081" y="3908"/>
              <a:ext cx="5946" cy="1115"/>
            </a:xfrm>
            <a:prstGeom prst="rect">
              <a:avLst/>
            </a:prstGeom>
            <a:ln w="12700">
              <a:miter lim="400000"/>
            </a:ln>
          </p:spPr>
          <p:txBody>
            <a:bodyPr lIns="45718" tIns="45718" rIns="45718" bIns="45718">
              <a:spAutoFit/>
            </a:bodyPr>
            <a:lstStyle/>
            <a:p>
              <a:pPr>
                <a:lnSpc>
                  <a:spcPts val="2400"/>
                </a:lnSpc>
                <a:defRPr>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dirty="0"/>
                <a:t>邮箱：</a:t>
              </a:r>
              <a:r>
                <a:rPr lang="en-US" altLang="zh-CN" dirty="0"/>
                <a:t>chenqiying@mtjy.org</a:t>
              </a:r>
              <a:endParaRPr dirty="0">
                <a:solidFill>
                  <a:srgbClr val="0000FF"/>
                </a:solidFill>
                <a:uFill>
                  <a:solidFill>
                    <a:srgbClr val="0000FF"/>
                  </a:solidFill>
                </a:uFill>
              </a:endParaRPr>
            </a:p>
            <a:p>
              <a:pPr>
                <a:lnSpc>
                  <a:spcPts val="2400"/>
                </a:lnSpc>
                <a:defRPr>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dirty="0"/>
                <a:t>手机：</a:t>
              </a:r>
              <a:r>
                <a:rPr lang="en-US" altLang="zh-CN" dirty="0"/>
                <a:t>15625009324</a:t>
              </a:r>
              <a:r>
                <a:rPr dirty="0"/>
                <a:t>（微信同号）</a:t>
              </a:r>
              <a:endParaRPr dirty="0"/>
            </a:p>
          </p:txBody>
        </p:sp>
      </p:grpSp>
      <p:sp>
        <p:nvSpPr>
          <p:cNvPr id="12" name="矩形 11"/>
          <p:cNvSpPr/>
          <p:nvPr/>
        </p:nvSpPr>
        <p:spPr>
          <a:xfrm>
            <a:off x="3851920" y="2654936"/>
            <a:ext cx="2160666" cy="377825"/>
          </a:xfrm>
          <a:prstGeom prst="rect">
            <a:avLst/>
          </a:prstGeom>
        </p:spPr>
        <p:txBody>
          <a:bodyPr wrap="square">
            <a:spAutoFit/>
          </a:bodyPr>
          <a:lstStyle/>
          <a:p>
            <a:pPr fontAlgn="base">
              <a:lnSpc>
                <a:spcPts val="2400"/>
              </a:lnSpc>
            </a:pPr>
            <a:r>
              <a:rPr lang="zh-CN" altLang="en-US" b="1" dirty="0">
                <a:solidFill>
                  <a:sysClr val="windowText" lastClr="000000">
                    <a:lumMod val="75000"/>
                    <a:lumOff val="25000"/>
                  </a:sysClr>
                </a:solidFill>
                <a:latin typeface="微软雅黑" panose="020B0503020204020204" pitchFamily="34" charset="-122"/>
                <a:ea typeface="微软雅黑" panose="020B0503020204020204" pitchFamily="34" charset="-122"/>
              </a:rPr>
              <a:t>画展筹备工作群</a:t>
            </a:r>
            <a:endParaRPr lang="zh-CN" altLang="en-US" b="1"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5671238" y="2571750"/>
            <a:ext cx="1411693" cy="182844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3864114" y="2340917"/>
            <a:ext cx="1414170"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rPr>
              <a:t>活动背景</a:t>
            </a:r>
            <a:endParaRPr lang="zh-CN" altLang="en-US" sz="2400" kern="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箭头连接符 6"/>
          <p:cNvCxnSpPr/>
          <p:nvPr/>
        </p:nvCxnSpPr>
        <p:spPr>
          <a:xfrm>
            <a:off x="898525" y="2643188"/>
            <a:ext cx="77057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77800" y="235834"/>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关于画出彩虹</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pic>
        <p:nvPicPr>
          <p:cNvPr id="10" name="内容占位符 3"/>
          <p:cNvPicPr>
            <a:picLocks noGrp="1" noChangeAspect="1"/>
          </p:cNvPicPr>
          <p:nvPr>
            <p:ph idx="1"/>
          </p:nvPr>
        </p:nvPicPr>
        <p:blipFill rotWithShape="1">
          <a:blip r:embed="rId1"/>
          <a:srcRect/>
          <a:stretch>
            <a:fillRect/>
          </a:stretch>
        </p:blipFill>
        <p:spPr>
          <a:xfrm>
            <a:off x="539750" y="2859782"/>
            <a:ext cx="1935506" cy="1279142"/>
          </a:xfrm>
          <a:prstGeom prst="rect">
            <a:avLst/>
          </a:prstGeom>
          <a:ln>
            <a:noFill/>
          </a:ln>
          <a:effectLst/>
        </p:spPr>
      </p:pic>
      <p:pic>
        <p:nvPicPr>
          <p:cNvPr id="18" name="图片 17"/>
          <p:cNvPicPr>
            <a:picLocks noChangeAspect="1"/>
          </p:cNvPicPr>
          <p:nvPr/>
        </p:nvPicPr>
        <p:blipFill>
          <a:blip r:embed="rId2"/>
          <a:stretch>
            <a:fillRect/>
          </a:stretch>
        </p:blipFill>
        <p:spPr>
          <a:xfrm>
            <a:off x="5488511" y="2778779"/>
            <a:ext cx="1653075" cy="1243112"/>
          </a:xfrm>
          <a:prstGeom prst="rect">
            <a:avLst/>
          </a:prstGeom>
        </p:spPr>
      </p:pic>
      <p:pic>
        <p:nvPicPr>
          <p:cNvPr id="1026" name="Picture 2" descr="C:\Users\Administrator\Desktop\DSC_28.jpg"/>
          <p:cNvPicPr>
            <a:picLocks noChangeAspect="1" noChangeArrowheads="1"/>
          </p:cNvPicPr>
          <p:nvPr/>
        </p:nvPicPr>
        <p:blipFill>
          <a:blip r:embed="rId3"/>
          <a:srcRect/>
          <a:stretch>
            <a:fillRect/>
          </a:stretch>
        </p:blipFill>
        <p:spPr bwMode="auto">
          <a:xfrm>
            <a:off x="2844000" y="1251356"/>
            <a:ext cx="2120088" cy="1279506"/>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467544" y="1131590"/>
            <a:ext cx="2060326" cy="1523494"/>
          </a:xfrm>
          <a:prstGeom prst="rect">
            <a:avLst/>
          </a:prstGeom>
          <a:noFill/>
        </p:spPr>
        <p:txBody>
          <a:bodyPr wrap="square" rtlCol="0">
            <a:spAutoFit/>
          </a:bodyPr>
          <a:lstStyle/>
          <a:p>
            <a:pPr lvl="0">
              <a:lnSpc>
                <a:spcPct val="150000"/>
              </a:lnSpc>
              <a:defRPr/>
            </a:pPr>
            <a:r>
              <a:rPr lang="en-US" altLang="zh-CN" sz="1200" b="1" dirty="0">
                <a:solidFill>
                  <a:srgbClr val="FF6600"/>
                </a:solidFill>
                <a:latin typeface="微软雅黑" panose="020B0503020204020204" pitchFamily="34" charset="-122"/>
                <a:ea typeface="微软雅黑" panose="020B0503020204020204" pitchFamily="34" charset="-122"/>
              </a:rPr>
              <a:t>2005</a:t>
            </a:r>
            <a:r>
              <a:rPr lang="zh-CN" altLang="en-US" sz="1200" b="1" dirty="0">
                <a:solidFill>
                  <a:srgbClr val="FF6600"/>
                </a:solidFill>
                <a:latin typeface="微软雅黑" panose="020B0503020204020204" pitchFamily="34" charset="-122"/>
                <a:ea typeface="微软雅黑" panose="020B0503020204020204" pitchFamily="34" charset="-122"/>
              </a:rPr>
              <a:t>年</a:t>
            </a:r>
            <a:endParaRPr lang="zh-CN" altLang="en-US" sz="1200" b="1" dirty="0">
              <a:solidFill>
                <a:srgbClr val="FF6600"/>
              </a:solidFill>
              <a:latin typeface="微软雅黑" panose="020B0503020204020204" pitchFamily="34" charset="-122"/>
              <a:ea typeface="微软雅黑" panose="020B0503020204020204" pitchFamily="34" charset="-122"/>
            </a:endParaRPr>
          </a:p>
          <a:p>
            <a:pPr lvl="0">
              <a:lnSpc>
                <a:spcPct val="150000"/>
              </a:lnSpc>
              <a:defRPr/>
            </a:pPr>
            <a:r>
              <a:rPr lang="zh-CN" altLang="en-US" sz="1000" dirty="0">
                <a:latin typeface="微软雅黑" panose="020B0503020204020204" pitchFamily="34" charset="-122"/>
                <a:ea typeface="微软雅黑" panose="020B0503020204020204" pitchFamily="34" charset="-122"/>
              </a:rPr>
              <a:t>在千年诺邓古村，村里的学校因资源匮乏无法开设艺术课程。</a:t>
            </a:r>
            <a:endParaRPr lang="en-US" altLang="zh-CN" sz="1000" dirty="0">
              <a:latin typeface="微软雅黑" panose="020B0503020204020204" pitchFamily="34" charset="-122"/>
              <a:ea typeface="微软雅黑" panose="020B0503020204020204" pitchFamily="34" charset="-122"/>
            </a:endParaRPr>
          </a:p>
          <a:p>
            <a:pPr lvl="0">
              <a:lnSpc>
                <a:spcPct val="150000"/>
              </a:lnSpc>
              <a:defRPr/>
            </a:pPr>
            <a:r>
              <a:rPr lang="zh-CN" altLang="en-US" sz="1000" dirty="0">
                <a:latin typeface="微软雅黑" panose="020B0503020204020204" pitchFamily="34" charset="-122"/>
                <a:ea typeface="微软雅黑" panose="020B0503020204020204" pitchFamily="34" charset="-122"/>
              </a:rPr>
              <a:t>有一名麦客在村里那棵百年古树下</a:t>
            </a:r>
            <a:r>
              <a:rPr lang="zh-CN" altLang="en-US" sz="1000" b="1" dirty="0">
                <a:solidFill>
                  <a:srgbClr val="FF6600"/>
                </a:solidFill>
                <a:latin typeface="微软雅黑" panose="020B0503020204020204" pitchFamily="34" charset="-122"/>
                <a:ea typeface="微软雅黑" panose="020B0503020204020204" pitchFamily="34" charset="-122"/>
              </a:rPr>
              <a:t>为孩子们上了第一堂美术课，并承诺为这些孩子举办一次画展。</a:t>
            </a:r>
            <a:endParaRPr lang="en-US" altLang="zh-CN" sz="1000" b="1" dirty="0">
              <a:solidFill>
                <a:srgbClr val="FF66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844000" y="2659708"/>
            <a:ext cx="2060326" cy="1523494"/>
          </a:xfrm>
          <a:prstGeom prst="rect">
            <a:avLst/>
          </a:prstGeom>
          <a:noFill/>
        </p:spPr>
        <p:txBody>
          <a:bodyPr wrap="square" rtlCol="0">
            <a:spAutoFit/>
          </a:bodyPr>
          <a:lstStyle/>
          <a:p>
            <a:pPr lvl="0">
              <a:lnSpc>
                <a:spcPct val="150000"/>
              </a:lnSpc>
              <a:defRPr/>
            </a:pPr>
            <a:r>
              <a:rPr lang="en-US" altLang="zh-CN" sz="1200" b="1" dirty="0">
                <a:solidFill>
                  <a:srgbClr val="FF6600"/>
                </a:solidFill>
                <a:latin typeface="微软雅黑" panose="020B0503020204020204" pitchFamily="34" charset="-122"/>
                <a:ea typeface="微软雅黑" panose="020B0503020204020204" pitchFamily="34" charset="-122"/>
              </a:rPr>
              <a:t>2011</a:t>
            </a:r>
            <a:r>
              <a:rPr lang="zh-CN" altLang="en-US" sz="1200" b="1" dirty="0">
                <a:solidFill>
                  <a:srgbClr val="FF6600"/>
                </a:solidFill>
                <a:latin typeface="微软雅黑" panose="020B0503020204020204" pitchFamily="34" charset="-122"/>
                <a:ea typeface="微软雅黑" panose="020B0503020204020204" pitchFamily="34" charset="-122"/>
              </a:rPr>
              <a:t>年开始</a:t>
            </a:r>
            <a:endParaRPr lang="en-US" altLang="zh-CN" sz="1000" b="1" dirty="0">
              <a:solidFill>
                <a:srgbClr val="FF6600"/>
              </a:solidFill>
              <a:latin typeface="微软雅黑" panose="020B0503020204020204" pitchFamily="34" charset="-122"/>
              <a:ea typeface="微软雅黑" panose="020B0503020204020204" pitchFamily="34" charset="-122"/>
            </a:endParaRPr>
          </a:p>
          <a:p>
            <a:pPr lvl="0">
              <a:lnSpc>
                <a:spcPct val="150000"/>
              </a:lnSpc>
              <a:defRPr/>
            </a:pP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画出彩虹</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儿童绘画作品全国联展在</a:t>
            </a:r>
            <a:r>
              <a:rPr lang="zh-CN" altLang="en-US" sz="1000" b="1" dirty="0">
                <a:solidFill>
                  <a:srgbClr val="FF6600"/>
                </a:solidFill>
                <a:latin typeface="微软雅黑" panose="020B0503020204020204" pitchFamily="34" charset="-122"/>
                <a:ea typeface="微软雅黑" panose="020B0503020204020204" pitchFamily="34" charset="-122"/>
              </a:rPr>
              <a:t>上海、北京、广州</a:t>
            </a:r>
            <a:r>
              <a:rPr lang="zh-CN" altLang="en-US" sz="1000" dirty="0">
                <a:latin typeface="微软雅黑" panose="020B0503020204020204" pitchFamily="34" charset="-122"/>
                <a:ea typeface="微软雅黑" panose="020B0503020204020204" pitchFamily="34" charset="-122"/>
              </a:rPr>
              <a:t>举办，并通过画展筹集到第一笔资金，麦田开始为乡村儿童送去美术物资，并逐步形成彩虹口袋项目。</a:t>
            </a:r>
            <a:endParaRPr lang="en-US" altLang="zh-CN" sz="10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531000" y="2011552"/>
            <a:ext cx="1225183" cy="1200329"/>
          </a:xfrm>
          <a:prstGeom prst="rect">
            <a:avLst/>
          </a:prstGeom>
          <a:noFill/>
        </p:spPr>
        <p:txBody>
          <a:bodyPr wrap="square" rtlCol="0">
            <a:spAutoFit/>
          </a:bodyPr>
          <a:lstStyle/>
          <a:p>
            <a:pPr lvl="0">
              <a:lnSpc>
                <a:spcPct val="150000"/>
              </a:lnSpc>
              <a:defRPr/>
            </a:pPr>
            <a:r>
              <a:rPr lang="en-US" altLang="zh-CN" sz="1200" b="1" dirty="0">
                <a:solidFill>
                  <a:srgbClr val="FF6600"/>
                </a:solidFill>
                <a:latin typeface="微软雅黑" panose="020B0503020204020204" pitchFamily="34" charset="-122"/>
                <a:ea typeface="微软雅黑" panose="020B0503020204020204" pitchFamily="34" charset="-122"/>
              </a:rPr>
              <a:t>2019</a:t>
            </a:r>
            <a:r>
              <a:rPr lang="zh-CN" altLang="en-US" sz="1200" b="1" dirty="0">
                <a:solidFill>
                  <a:srgbClr val="FF6600"/>
                </a:solidFill>
                <a:latin typeface="微软雅黑" panose="020B0503020204020204" pitchFamily="34" charset="-122"/>
                <a:ea typeface="微软雅黑" panose="020B0503020204020204" pitchFamily="34" charset="-122"/>
              </a:rPr>
              <a:t>年期待您与我们一同携手把这份承诺延续下去！</a:t>
            </a:r>
            <a:endParaRPr lang="zh-CN" altLang="en-US" sz="1200" b="1" dirty="0">
              <a:solidFill>
                <a:srgbClr val="FF660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391280" y="1142956"/>
            <a:ext cx="2139720" cy="1523494"/>
          </a:xfrm>
          <a:prstGeom prst="rect">
            <a:avLst/>
          </a:prstGeom>
          <a:noFill/>
        </p:spPr>
        <p:txBody>
          <a:bodyPr wrap="square" rtlCol="0">
            <a:spAutoFit/>
          </a:bodyPr>
          <a:lstStyle/>
          <a:p>
            <a:pPr lvl="0">
              <a:lnSpc>
                <a:spcPct val="150000"/>
              </a:lnSpc>
              <a:defRPr/>
            </a:pPr>
            <a:r>
              <a:rPr lang="zh-CN" altLang="en-US" sz="1200" b="1" dirty="0">
                <a:solidFill>
                  <a:srgbClr val="FF6600"/>
                </a:solidFill>
                <a:latin typeface="微软雅黑" panose="020B0503020204020204" pitchFamily="34" charset="-122"/>
                <a:ea typeface="微软雅黑" panose="020B0503020204020204" pitchFamily="34" charset="-122"/>
              </a:rPr>
              <a:t>截至</a:t>
            </a:r>
            <a:r>
              <a:rPr lang="en-US" altLang="zh-CN" sz="1200" b="1" dirty="0">
                <a:solidFill>
                  <a:srgbClr val="FF6600"/>
                </a:solidFill>
                <a:latin typeface="微软雅黑" panose="020B0503020204020204" pitchFamily="34" charset="-122"/>
                <a:ea typeface="微软雅黑" panose="020B0503020204020204" pitchFamily="34" charset="-122"/>
              </a:rPr>
              <a:t>2018</a:t>
            </a:r>
            <a:r>
              <a:rPr lang="zh-CN" altLang="en-US" sz="1200" b="1" dirty="0">
                <a:solidFill>
                  <a:srgbClr val="FF6600"/>
                </a:solidFill>
                <a:latin typeface="微软雅黑" panose="020B0503020204020204" pitchFamily="34" charset="-122"/>
                <a:ea typeface="微软雅黑" panose="020B0503020204020204" pitchFamily="34" charset="-122"/>
              </a:rPr>
              <a:t>年</a:t>
            </a:r>
            <a:endParaRPr lang="en-US" altLang="zh-CN" sz="1200" b="1" dirty="0">
              <a:solidFill>
                <a:srgbClr val="FF6600"/>
              </a:solidFill>
              <a:latin typeface="微软雅黑" panose="020B0503020204020204" pitchFamily="34" charset="-122"/>
              <a:ea typeface="微软雅黑" panose="020B0503020204020204" pitchFamily="34" charset="-122"/>
            </a:endParaRPr>
          </a:p>
          <a:p>
            <a:pPr lvl="0">
              <a:lnSpc>
                <a:spcPct val="150000"/>
              </a:lnSpc>
              <a:defRPr/>
            </a:pPr>
            <a:r>
              <a:rPr lang="zh-CN" altLang="en-US" sz="1000" b="1" dirty="0">
                <a:latin typeface="微软雅黑" panose="020B0503020204020204" pitchFamily="34" charset="-122"/>
                <a:ea typeface="微软雅黑" panose="020B0503020204020204" pitchFamily="34" charset="-122"/>
              </a:rPr>
              <a:t>彩虹口袋</a:t>
            </a:r>
            <a:r>
              <a:rPr lang="zh-CN" altLang="en-US" sz="1000" dirty="0">
                <a:latin typeface="微软雅黑" panose="020B0503020204020204" pitchFamily="34" charset="-122"/>
                <a:ea typeface="微软雅黑" panose="020B0503020204020204" pitchFamily="34" charset="-122"/>
              </a:rPr>
              <a:t>累计服务了超过</a:t>
            </a:r>
            <a:r>
              <a:rPr lang="en-US" altLang="zh-CN" sz="1000" b="1" dirty="0">
                <a:solidFill>
                  <a:srgbClr val="FF6600"/>
                </a:solidFill>
                <a:latin typeface="微软雅黑" panose="020B0503020204020204" pitchFamily="34" charset="-122"/>
                <a:ea typeface="微软雅黑" panose="020B0503020204020204" pitchFamily="34" charset="-122"/>
              </a:rPr>
              <a:t>5</a:t>
            </a:r>
            <a:r>
              <a:rPr lang="zh-CN" altLang="en-US" sz="1000" b="1" dirty="0">
                <a:solidFill>
                  <a:srgbClr val="FF6600"/>
                </a:solidFill>
                <a:latin typeface="微软雅黑" panose="020B0503020204020204" pitchFamily="34" charset="-122"/>
                <a:ea typeface="微软雅黑" panose="020B0503020204020204" pitchFamily="34" charset="-122"/>
              </a:rPr>
              <a:t>万名</a:t>
            </a:r>
            <a:r>
              <a:rPr lang="zh-CN" altLang="en-US" sz="1000" dirty="0">
                <a:latin typeface="微软雅黑" panose="020B0503020204020204" pitchFamily="34" charset="-122"/>
                <a:ea typeface="微软雅黑" panose="020B0503020204020204" pitchFamily="34" charset="-122"/>
              </a:rPr>
              <a:t>乡村孩子，为他们送去了</a:t>
            </a:r>
            <a:r>
              <a:rPr lang="en-US" altLang="zh-CN" sz="1000" b="1" dirty="0">
                <a:solidFill>
                  <a:srgbClr val="FF6600"/>
                </a:solidFill>
                <a:latin typeface="微软雅黑" panose="020B0503020204020204" pitchFamily="34" charset="-122"/>
                <a:ea typeface="微软雅黑" panose="020B0503020204020204" pitchFamily="34" charset="-122"/>
              </a:rPr>
              <a:t>54176</a:t>
            </a:r>
            <a:r>
              <a:rPr lang="zh-CN" altLang="en-US" sz="1000" dirty="0">
                <a:latin typeface="微软雅黑" panose="020B0503020204020204" pitchFamily="34" charset="-122"/>
                <a:ea typeface="微软雅黑" panose="020B0503020204020204" pitchFamily="34" charset="-122"/>
              </a:rPr>
              <a:t>个彩虹口袋美术物资包，开展美术课程</a:t>
            </a:r>
            <a:r>
              <a:rPr lang="en-US" altLang="zh-CN" sz="1000" b="1" dirty="0">
                <a:solidFill>
                  <a:srgbClr val="FF6600"/>
                </a:solidFill>
                <a:latin typeface="微软雅黑" panose="020B0503020204020204" pitchFamily="34" charset="-122"/>
                <a:ea typeface="微软雅黑" panose="020B0503020204020204" pitchFamily="34" charset="-122"/>
              </a:rPr>
              <a:t>10000+</a:t>
            </a:r>
            <a:r>
              <a:rPr lang="zh-CN" altLang="en-US" sz="1000" dirty="0">
                <a:latin typeface="微软雅黑" panose="020B0503020204020204" pitchFamily="34" charset="-122"/>
                <a:ea typeface="微软雅黑" panose="020B0503020204020204" pitchFamily="34" charset="-122"/>
              </a:rPr>
              <a:t>节次。覆盖了</a:t>
            </a:r>
            <a:r>
              <a:rPr lang="en-US" altLang="zh-CN" sz="1000" b="1" dirty="0">
                <a:solidFill>
                  <a:srgbClr val="FF6600"/>
                </a:solidFill>
                <a:latin typeface="微软雅黑" panose="020B0503020204020204" pitchFamily="34" charset="-122"/>
                <a:ea typeface="微软雅黑" panose="020B0503020204020204" pitchFamily="34" charset="-122"/>
              </a:rPr>
              <a:t>19</a:t>
            </a:r>
            <a:r>
              <a:rPr lang="zh-CN" altLang="en-US" sz="1000" b="1" dirty="0">
                <a:solidFill>
                  <a:srgbClr val="FF6600"/>
                </a:solidFill>
                <a:latin typeface="微软雅黑" panose="020B0503020204020204" pitchFamily="34" charset="-122"/>
                <a:ea typeface="微软雅黑" panose="020B0503020204020204" pitchFamily="34" charset="-122"/>
              </a:rPr>
              <a:t>个</a:t>
            </a:r>
            <a:r>
              <a:rPr lang="zh-CN" altLang="en-US" sz="1000" dirty="0">
                <a:latin typeface="微软雅黑" panose="020B0503020204020204" pitchFamily="34" charset="-122"/>
                <a:ea typeface="微软雅黑" panose="020B0503020204020204" pitchFamily="34" charset="-122"/>
              </a:rPr>
              <a:t>省，</a:t>
            </a:r>
            <a:r>
              <a:rPr lang="en-US" altLang="zh-CN" sz="1000" b="1" dirty="0">
                <a:solidFill>
                  <a:srgbClr val="FF6600"/>
                </a:solidFill>
                <a:latin typeface="微软雅黑" panose="020B0503020204020204" pitchFamily="34" charset="-122"/>
                <a:ea typeface="微软雅黑" panose="020B0503020204020204" pitchFamily="34" charset="-122"/>
              </a:rPr>
              <a:t>82</a:t>
            </a:r>
            <a:r>
              <a:rPr lang="zh-CN" altLang="en-US" sz="1000" b="1" dirty="0">
                <a:solidFill>
                  <a:srgbClr val="FF6600"/>
                </a:solidFill>
                <a:latin typeface="微软雅黑" panose="020B0503020204020204" pitchFamily="34" charset="-122"/>
                <a:ea typeface="微软雅黑" panose="020B0503020204020204" pitchFamily="34" charset="-122"/>
              </a:rPr>
              <a:t>个</a:t>
            </a:r>
            <a:r>
              <a:rPr lang="zh-CN" altLang="en-US" sz="1000" dirty="0">
                <a:latin typeface="微软雅黑" panose="020B0503020204020204" pitchFamily="34" charset="-122"/>
                <a:ea typeface="微软雅黑" panose="020B0503020204020204" pitchFamily="34" charset="-122"/>
              </a:rPr>
              <a:t>城市，</a:t>
            </a:r>
            <a:r>
              <a:rPr lang="en-US" altLang="zh-CN" sz="1000" b="1" dirty="0">
                <a:solidFill>
                  <a:srgbClr val="FF6600"/>
                </a:solidFill>
                <a:latin typeface="微软雅黑" panose="020B0503020204020204" pitchFamily="34" charset="-122"/>
                <a:ea typeface="微软雅黑" panose="020B0503020204020204" pitchFamily="34" charset="-122"/>
              </a:rPr>
              <a:t>462</a:t>
            </a:r>
            <a:r>
              <a:rPr lang="zh-CN" altLang="en-US" sz="1000" b="1" dirty="0">
                <a:solidFill>
                  <a:srgbClr val="FF6600"/>
                </a:solidFill>
                <a:latin typeface="微软雅黑" panose="020B0503020204020204" pitchFamily="34" charset="-122"/>
                <a:ea typeface="微软雅黑" panose="020B0503020204020204" pitchFamily="34" charset="-122"/>
              </a:rPr>
              <a:t>所</a:t>
            </a:r>
            <a:r>
              <a:rPr lang="zh-CN" altLang="en-US" sz="1000" dirty="0">
                <a:latin typeface="微软雅黑" panose="020B0503020204020204" pitchFamily="34" charset="-122"/>
                <a:ea typeface="微软雅黑" panose="020B0503020204020204" pitchFamily="34" charset="-122"/>
              </a:rPr>
              <a:t>乡村小学</a:t>
            </a:r>
            <a:endParaRPr lang="en-US" altLang="zh-CN" sz="1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3" name="矩形 2"/>
          <p:cNvSpPr/>
          <p:nvPr/>
        </p:nvSpPr>
        <p:spPr>
          <a:xfrm>
            <a:off x="3864114" y="2340917"/>
            <a:ext cx="1415772" cy="461665"/>
          </a:xfrm>
          <a:prstGeom prst="rect">
            <a:avLst/>
          </a:prstGeom>
        </p:spPr>
        <p:txBody>
          <a:bodyPr wrap="none">
            <a:spAutoFit/>
          </a:bodyPr>
          <a:lstStyle/>
          <a:p>
            <a:r>
              <a:rPr lang="zh-CN" altLang="en-US" sz="2400" kern="100" dirty="0">
                <a:latin typeface="微软雅黑" panose="020B0503020204020204" pitchFamily="34" charset="-122"/>
                <a:ea typeface="微软雅黑" panose="020B0503020204020204" pitchFamily="34" charset="-122"/>
              </a:rPr>
              <a:t>活动规划</a:t>
            </a:r>
            <a:endParaRPr lang="zh-CN" altLang="en-US" sz="2400" kern="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18002" y="843558"/>
            <a:ext cx="1107996" cy="45890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巡展概述</a:t>
            </a:r>
            <a:endParaRPr lang="en-US" altLang="zh-CN" b="1" dirty="0">
              <a:latin typeface="微软雅黑" panose="020B0503020204020204" pitchFamily="34" charset="-122"/>
              <a:ea typeface="微软雅黑" panose="020B0503020204020204" pitchFamily="34" charset="-122"/>
            </a:endParaRPr>
          </a:p>
        </p:txBody>
      </p:sp>
      <p:sp>
        <p:nvSpPr>
          <p:cNvPr id="8"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口袋里的梦执行方案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2" name="矩形 1"/>
          <p:cNvSpPr/>
          <p:nvPr/>
        </p:nvSpPr>
        <p:spPr>
          <a:xfrm>
            <a:off x="539750" y="1302466"/>
            <a:ext cx="8064500" cy="3383683"/>
          </a:xfrm>
          <a:prstGeom prst="rect">
            <a:avLst/>
          </a:prstGeom>
        </p:spPr>
        <p:txBody>
          <a:bodyPr wrap="square">
            <a:spAutoFit/>
          </a:bodyPr>
          <a:lstStyle/>
          <a:p>
            <a:pPr algn="just">
              <a:lnSpc>
                <a:spcPct val="150000"/>
              </a:lnSpc>
            </a:pPr>
            <a:r>
              <a:rPr lang="zh-CN" altLang="en-US" sz="1200" b="1" dirty="0">
                <a:latin typeface="微软雅黑" panose="020B0503020204020204" pitchFamily="34" charset="-122"/>
                <a:ea typeface="微软雅黑" panose="020B0503020204020204" pitchFamily="34" charset="-122"/>
              </a:rPr>
              <a:t>巡展</a:t>
            </a:r>
            <a:r>
              <a:rPr lang="zh-CN" altLang="zh-CN" sz="1200" b="1" dirty="0">
                <a:latin typeface="微软雅黑" panose="020B0503020204020204" pitchFamily="34" charset="-122"/>
                <a:ea typeface="微软雅黑" panose="020B0503020204020204" pitchFamily="34" charset="-122"/>
              </a:rPr>
              <a:t>执行时间：</a:t>
            </a:r>
            <a:r>
              <a:rPr lang="en-US" altLang="zh-CN" sz="1200" b="1" dirty="0">
                <a:latin typeface="微软雅黑" panose="020B0503020204020204" pitchFamily="34" charset="-122"/>
                <a:ea typeface="微软雅黑" panose="020B0503020204020204" pitchFamily="34" charset="-122"/>
              </a:rPr>
              <a:t>2019</a:t>
            </a:r>
            <a:r>
              <a:rPr lang="zh-CN" altLang="zh-CN"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6</a:t>
            </a:r>
            <a:r>
              <a:rPr lang="zh-CN" altLang="zh-CN"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~12</a:t>
            </a:r>
            <a:r>
              <a:rPr lang="zh-CN" altLang="en-US" sz="1200" b="1" dirty="0">
                <a:latin typeface="微软雅黑" panose="020B0503020204020204" pitchFamily="34" charset="-122"/>
                <a:ea typeface="微软雅黑" panose="020B0503020204020204" pitchFamily="34" charset="-122"/>
              </a:rPr>
              <a:t>月</a:t>
            </a:r>
            <a:endParaRPr lang="en-US" altLang="zh-CN" sz="1200" b="1" dirty="0">
              <a:latin typeface="微软雅黑" panose="020B0503020204020204" pitchFamily="34" charset="-122"/>
              <a:ea typeface="微软雅黑" panose="020B0503020204020204" pitchFamily="34" charset="-122"/>
            </a:endParaRPr>
          </a:p>
          <a:p>
            <a:pPr algn="just">
              <a:lnSpc>
                <a:spcPct val="150000"/>
              </a:lnSpc>
            </a:pPr>
            <a:endParaRPr lang="en-US" altLang="zh-CN" sz="1200" b="1" dirty="0">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1200" b="1" u="sng" kern="100" dirty="0">
                <a:latin typeface="微软雅黑" panose="020B0503020204020204" pitchFamily="34" charset="-122"/>
                <a:ea typeface="微软雅黑" panose="020B0503020204020204" pitchFamily="34" charset="-122"/>
                <a:cs typeface="黑体" panose="02010609060101010101" pitchFamily="49" charset="-122"/>
              </a:rPr>
              <a:t>广州站，</a:t>
            </a: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活动时间：</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2019</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年</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5</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月</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3-10</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日（预热展），</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 2019</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年</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6</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月</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20-21</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日（正式展）</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主办单位：</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广东省麦田教育基金会、廖冰兄人文艺术基金会、广东省中山图书馆、广州市少儿图书馆</a:t>
            </a:r>
            <a:endParaRPr lang="en-US"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r>
              <a:rPr lang="zh-CN" altLang="en-US" sz="1200" b="1" u="sng" kern="100" dirty="0">
                <a:latin typeface="微软雅黑" panose="020B0503020204020204" pitchFamily="34" charset="-122"/>
                <a:ea typeface="微软雅黑" panose="020B0503020204020204" pitchFamily="34" charset="-122"/>
                <a:cs typeface="黑体" panose="02010609060101010101" pitchFamily="49" charset="-122"/>
              </a:rPr>
              <a:t>晋江站，</a:t>
            </a: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活动时间：</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2019</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年</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6</a:t>
            </a: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月</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1</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日，展期为</a:t>
            </a:r>
            <a:r>
              <a:rPr lang="en-US" altLang="zh-CN" sz="1200" kern="100" dirty="0">
                <a:latin typeface="微软雅黑" panose="020B0503020204020204" pitchFamily="34" charset="-122"/>
                <a:ea typeface="微软雅黑" panose="020B0503020204020204" pitchFamily="34" charset="-122"/>
                <a:cs typeface="黑体" panose="02010609060101010101" pitchFamily="49" charset="-122"/>
              </a:rPr>
              <a:t>1</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周</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主办单位：</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广东省麦田教育基金会、福璞美术馆</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r>
              <a:rPr lang="zh-CN" altLang="zh-CN" sz="1200" b="1" u="sng" kern="100" dirty="0">
                <a:latin typeface="微软雅黑" panose="020B0503020204020204" pitchFamily="34" charset="-122"/>
                <a:ea typeface="微软雅黑" panose="020B0503020204020204" pitchFamily="34" charset="-122"/>
                <a:cs typeface="黑体" panose="02010609060101010101" pitchFamily="49" charset="-122"/>
              </a:rPr>
              <a:t>泉州</a:t>
            </a:r>
            <a:r>
              <a:rPr lang="zh-CN" altLang="en-US" sz="1200" b="1" u="sng" kern="100" dirty="0">
                <a:latin typeface="微软雅黑" panose="020B0503020204020204" pitchFamily="34" charset="-122"/>
                <a:ea typeface="微软雅黑" panose="020B0503020204020204" pitchFamily="34" charset="-122"/>
                <a:cs typeface="黑体" panose="02010609060101010101" pitchFamily="49" charset="-122"/>
              </a:rPr>
              <a:t>站，</a:t>
            </a: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活动时间：</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待定</a:t>
            </a:r>
            <a:endParaRPr lang="en-US"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主办单位：</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广东省麦田教育基金会、麦田泉州团队</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pPr>
            <a:r>
              <a:rPr lang="zh-CN" altLang="en-US" sz="1200" b="1" u="sng" kern="100" dirty="0">
                <a:latin typeface="微软雅黑" panose="020B0503020204020204" pitchFamily="34" charset="-122"/>
                <a:ea typeface="微软雅黑" panose="020B0503020204020204" pitchFamily="34" charset="-122"/>
                <a:cs typeface="黑体" panose="02010609060101010101" pitchFamily="49" charset="-122"/>
              </a:rPr>
              <a:t>东莞站，</a:t>
            </a: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活动时间：</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待定</a:t>
            </a:r>
            <a:endParaRPr lang="zh-CN" altLang="zh-CN" sz="1200" b="1" u="sng"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pP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主办单位：</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广东省麦田教育基金会、东莞市麦田公益服务中心（东莞团队）</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spcAft>
                <a:spcPts val="0"/>
              </a:spcAft>
            </a:pPr>
            <a:endParaRPr lang="en-US" altLang="zh-CN" sz="1200" kern="100" dirty="0">
              <a:latin typeface="微软雅黑" panose="020B0503020204020204" pitchFamily="34" charset="-122"/>
              <a:ea typeface="微软雅黑" panose="020B0503020204020204" pitchFamily="34" charset="-122"/>
              <a:cs typeface="黑体" panose="02010609060101010101" pitchFamily="49" charset="-122"/>
            </a:endParaRPr>
          </a:p>
          <a:p>
            <a:pPr algn="just">
              <a:lnSpc>
                <a:spcPct val="150000"/>
              </a:lnSpc>
            </a:pPr>
            <a:r>
              <a:rPr lang="zh-CN" altLang="zh-CN" sz="1200" kern="100" dirty="0">
                <a:latin typeface="微软雅黑" panose="020B0503020204020204" pitchFamily="34" charset="-122"/>
                <a:ea typeface="微软雅黑" panose="020B0503020204020204" pitchFamily="34" charset="-122"/>
                <a:cs typeface="黑体" panose="02010609060101010101" pitchFamily="49" charset="-122"/>
              </a:rPr>
              <a:t>新闻媒体：</a:t>
            </a:r>
            <a:r>
              <a:rPr lang="zh-CN" altLang="en-US" sz="1200" kern="100" dirty="0">
                <a:latin typeface="微软雅黑" panose="020B0503020204020204" pitchFamily="34" charset="-122"/>
                <a:ea typeface="微软雅黑" panose="020B0503020204020204" pitchFamily="34" charset="-122"/>
                <a:cs typeface="黑体" panose="02010609060101010101" pitchFamily="49" charset="-122"/>
              </a:rPr>
              <a:t>晋江经济报，大粤网，</a:t>
            </a:r>
            <a:r>
              <a:rPr lang="zh-CN" altLang="en-US" sz="1200" dirty="0">
                <a:latin typeface="微软雅黑" panose="020B0503020204020204" pitchFamily="34" charset="-122"/>
                <a:ea typeface="微软雅黑" panose="020B0503020204020204" pitchFamily="34" charset="-122"/>
              </a:rPr>
              <a:t>新华社、信息时报</a:t>
            </a:r>
            <a:endParaRPr lang="zh-CN" altLang="zh-CN" sz="1200" kern="100" dirty="0">
              <a:latin typeface="微软雅黑" panose="020B0503020204020204" pitchFamily="34" charset="-122"/>
              <a:ea typeface="微软雅黑" panose="020B0503020204020204" pitchFamily="34" charset="-122"/>
              <a:cs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83618" y="2067693"/>
            <a:ext cx="7731856" cy="2833242"/>
            <a:chOff x="864554" y="2067693"/>
            <a:chExt cx="7550919" cy="3106543"/>
          </a:xfrm>
        </p:grpSpPr>
        <p:sp>
          <p:nvSpPr>
            <p:cNvPr id="6" name="形状 5"/>
            <p:cNvSpPr/>
            <p:nvPr/>
          </p:nvSpPr>
          <p:spPr>
            <a:xfrm>
              <a:off x="864554" y="2067693"/>
              <a:ext cx="7550919" cy="2842347"/>
            </a:xfrm>
            <a:prstGeom prst="swooshArrow">
              <a:avLst>
                <a:gd name="adj1" fmla="val 25000"/>
                <a:gd name="adj2" fmla="val 19837"/>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椭圆 6"/>
            <p:cNvSpPr/>
            <p:nvPr/>
          </p:nvSpPr>
          <p:spPr>
            <a:xfrm>
              <a:off x="1957952" y="3998900"/>
              <a:ext cx="130372" cy="13037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任意多边形: 形状 7"/>
            <p:cNvSpPr/>
            <p:nvPr/>
          </p:nvSpPr>
          <p:spPr>
            <a:xfrm>
              <a:off x="1937434" y="4331063"/>
              <a:ext cx="1508038" cy="843173"/>
            </a:xfrm>
            <a:custGeom>
              <a:avLst/>
              <a:gdLst>
                <a:gd name="connsiteX0" fmla="*/ 0 w 1508038"/>
                <a:gd name="connsiteY0" fmla="*/ 0 h 843173"/>
                <a:gd name="connsiteX1" fmla="*/ 1508038 w 1508038"/>
                <a:gd name="connsiteY1" fmla="*/ 0 h 843173"/>
                <a:gd name="connsiteX2" fmla="*/ 1508038 w 1508038"/>
                <a:gd name="connsiteY2" fmla="*/ 843173 h 843173"/>
                <a:gd name="connsiteX3" fmla="*/ 0 w 1508038"/>
                <a:gd name="connsiteY3" fmla="*/ 843173 h 843173"/>
                <a:gd name="connsiteX4" fmla="*/ 0 w 1508038"/>
                <a:gd name="connsiteY4" fmla="*/ 0 h 843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038" h="843173">
                  <a:moveTo>
                    <a:pt x="0" y="0"/>
                  </a:moveTo>
                  <a:lnTo>
                    <a:pt x="1508038" y="0"/>
                  </a:lnTo>
                  <a:lnTo>
                    <a:pt x="1508038" y="843173"/>
                  </a:lnTo>
                  <a:lnTo>
                    <a:pt x="0" y="8431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9082" tIns="0" rIns="0" bIns="0" numCol="1" spcCol="1270" anchor="t" anchorCtr="0">
              <a:noAutofit/>
            </a:bodyPr>
            <a:lstStyle/>
            <a:p>
              <a:pPr marL="0" lvl="0" indent="0" algn="l" defTabSz="488950">
                <a:lnSpc>
                  <a:spcPct val="90000"/>
                </a:lnSpc>
                <a:spcBef>
                  <a:spcPct val="0"/>
                </a:spcBef>
                <a:spcAft>
                  <a:spcPct val="35000"/>
                </a:spcAft>
                <a:buNone/>
              </a:pPr>
              <a:r>
                <a:rPr lang="zh-CN" altLang="en-US" sz="1100" kern="1200" dirty="0">
                  <a:solidFill>
                    <a:schemeClr val="tx1"/>
                  </a:solidFill>
                  <a:latin typeface="微软雅黑" panose="020B0503020204020204" pitchFamily="34" charset="-122"/>
                  <a:ea typeface="微软雅黑" panose="020B0503020204020204" pitchFamily="34" charset="-122"/>
                </a:rPr>
                <a:t>口袋起源。。。</a:t>
              </a:r>
              <a:endParaRPr lang="en-US" altLang="zh-CN" sz="1100" kern="1200" dirty="0">
                <a:solidFill>
                  <a:schemeClr val="tx1"/>
                </a:solidFill>
                <a:latin typeface="微软雅黑" panose="020B0503020204020204" pitchFamily="34" charset="-122"/>
                <a:ea typeface="微软雅黑" panose="020B0503020204020204" pitchFamily="34" charset="-122"/>
              </a:endParaRPr>
            </a:p>
            <a:p>
              <a:pPr marL="0" lvl="0" indent="0" algn="l" defTabSz="488950">
                <a:lnSpc>
                  <a:spcPct val="90000"/>
                </a:lnSpc>
                <a:spcBef>
                  <a:spcPct val="0"/>
                </a:spcBef>
                <a:spcAft>
                  <a:spcPct val="35000"/>
                </a:spcAft>
                <a:buNone/>
              </a:pPr>
              <a:r>
                <a:rPr lang="zh-CN" altLang="en-US" sz="1100" kern="1200" dirty="0">
                  <a:latin typeface="微软雅黑" panose="020B0503020204020204" pitchFamily="34" charset="-122"/>
                  <a:ea typeface="微软雅黑" panose="020B0503020204020204" pitchFamily="34" charset="-122"/>
                </a:rPr>
                <a:t>千年诺邓古村大榕树下的一节美术课</a:t>
              </a:r>
              <a:endParaRPr lang="zh-CN" altLang="en-US" sz="1100" kern="1200" dirty="0">
                <a:latin typeface="微软雅黑" panose="020B0503020204020204" pitchFamily="34" charset="-122"/>
                <a:ea typeface="微软雅黑" panose="020B0503020204020204" pitchFamily="34" charset="-122"/>
              </a:endParaRPr>
            </a:p>
          </p:txBody>
        </p:sp>
        <p:sp>
          <p:nvSpPr>
            <p:cNvPr id="9" name="椭圆 8"/>
            <p:cNvSpPr/>
            <p:nvPr/>
          </p:nvSpPr>
          <p:spPr>
            <a:xfrm>
              <a:off x="2966063" y="3497740"/>
              <a:ext cx="226735" cy="22673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任意多边形: 形状 9"/>
            <p:cNvSpPr/>
            <p:nvPr/>
          </p:nvSpPr>
          <p:spPr>
            <a:xfrm>
              <a:off x="3050771" y="3864819"/>
              <a:ext cx="1508617" cy="456276"/>
            </a:xfrm>
            <a:custGeom>
              <a:avLst/>
              <a:gdLst>
                <a:gd name="connsiteX0" fmla="*/ 0 w 1508617"/>
                <a:gd name="connsiteY0" fmla="*/ 0 h 456276"/>
                <a:gd name="connsiteX1" fmla="*/ 1508617 w 1508617"/>
                <a:gd name="connsiteY1" fmla="*/ 0 h 456276"/>
                <a:gd name="connsiteX2" fmla="*/ 1508617 w 1508617"/>
                <a:gd name="connsiteY2" fmla="*/ 456276 h 456276"/>
                <a:gd name="connsiteX3" fmla="*/ 0 w 1508617"/>
                <a:gd name="connsiteY3" fmla="*/ 456276 h 456276"/>
                <a:gd name="connsiteX4" fmla="*/ 0 w 1508617"/>
                <a:gd name="connsiteY4" fmla="*/ 0 h 456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617" h="456276">
                  <a:moveTo>
                    <a:pt x="0" y="0"/>
                  </a:moveTo>
                  <a:lnTo>
                    <a:pt x="1508617" y="0"/>
                  </a:lnTo>
                  <a:lnTo>
                    <a:pt x="1508617" y="456276"/>
                  </a:lnTo>
                  <a:lnTo>
                    <a:pt x="0" y="4562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143" tIns="0" rIns="0" bIns="0" numCol="1" spcCol="1270" anchor="t" anchorCtr="0">
              <a:noAutofit/>
            </a:bodyPr>
            <a:lstStyle/>
            <a:p>
              <a:pPr marL="0" lvl="0" indent="0" algn="l" defTabSz="488950">
                <a:lnSpc>
                  <a:spcPct val="90000"/>
                </a:lnSpc>
                <a:spcBef>
                  <a:spcPct val="0"/>
                </a:spcBef>
                <a:spcAft>
                  <a:spcPct val="35000"/>
                </a:spcAft>
                <a:buNone/>
              </a:pPr>
              <a:r>
                <a:rPr lang="zh-CN" altLang="en-US" sz="1100" kern="1200" dirty="0">
                  <a:solidFill>
                    <a:schemeClr val="tx1"/>
                  </a:solidFill>
                  <a:latin typeface="微软雅黑" panose="020B0503020204020204" pitchFamily="34" charset="-122"/>
                  <a:ea typeface="微软雅黑" panose="020B0503020204020204" pitchFamily="34" charset="-122"/>
                </a:rPr>
                <a:t>彩虹课程的大事记</a:t>
              </a:r>
              <a:endParaRPr lang="zh-CN" altLang="en-US" sz="1100" kern="1200" dirty="0">
                <a:latin typeface="微软雅黑" panose="020B0503020204020204" pitchFamily="34" charset="-122"/>
                <a:ea typeface="微软雅黑" panose="020B0503020204020204" pitchFamily="34" charset="-122"/>
              </a:endParaRPr>
            </a:p>
          </p:txBody>
        </p:sp>
        <p:sp>
          <p:nvSpPr>
            <p:cNvPr id="11" name="椭圆 10"/>
            <p:cNvSpPr/>
            <p:nvPr/>
          </p:nvSpPr>
          <p:spPr>
            <a:xfrm>
              <a:off x="4318858" y="3092821"/>
              <a:ext cx="300424" cy="30042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任意多边形: 形状 11"/>
            <p:cNvSpPr/>
            <p:nvPr/>
          </p:nvSpPr>
          <p:spPr>
            <a:xfrm>
              <a:off x="4479598" y="3508555"/>
              <a:ext cx="1508038" cy="1026660"/>
            </a:xfrm>
            <a:custGeom>
              <a:avLst/>
              <a:gdLst>
                <a:gd name="connsiteX0" fmla="*/ 0 w 1674827"/>
                <a:gd name="connsiteY0" fmla="*/ 0 h 1026660"/>
                <a:gd name="connsiteX1" fmla="*/ 1674827 w 1674827"/>
                <a:gd name="connsiteY1" fmla="*/ 0 h 1026660"/>
                <a:gd name="connsiteX2" fmla="*/ 1674827 w 1674827"/>
                <a:gd name="connsiteY2" fmla="*/ 1026660 h 1026660"/>
                <a:gd name="connsiteX3" fmla="*/ 0 w 1674827"/>
                <a:gd name="connsiteY3" fmla="*/ 1026660 h 1026660"/>
                <a:gd name="connsiteX4" fmla="*/ 0 w 1674827"/>
                <a:gd name="connsiteY4" fmla="*/ 0 h 1026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827" h="1026660">
                  <a:moveTo>
                    <a:pt x="0" y="0"/>
                  </a:moveTo>
                  <a:lnTo>
                    <a:pt x="1674827" y="0"/>
                  </a:lnTo>
                  <a:lnTo>
                    <a:pt x="1674827" y="1026660"/>
                  </a:lnTo>
                  <a:lnTo>
                    <a:pt x="0" y="10266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9189" tIns="0" rIns="0" bIns="0" numCol="1" spcCol="1270" anchor="t" anchorCtr="0">
              <a:noAutofit/>
            </a:bodyPr>
            <a:lstStyle/>
            <a:p>
              <a:pPr marL="0" lvl="0" indent="0" algn="l" defTabSz="488950">
                <a:lnSpc>
                  <a:spcPct val="90000"/>
                </a:lnSpc>
                <a:spcBef>
                  <a:spcPct val="0"/>
                </a:spcBef>
                <a:spcAft>
                  <a:spcPct val="35000"/>
                </a:spcAft>
                <a:buNone/>
              </a:pPr>
              <a:r>
                <a:rPr lang="zh-CN" altLang="en-US" sz="1100" kern="1200" dirty="0">
                  <a:latin typeface="微软雅黑" panose="020B0503020204020204" pitchFamily="34" charset="-122"/>
                  <a:ea typeface="微软雅黑" panose="020B0503020204020204" pitchFamily="34" charset="-122"/>
                </a:rPr>
                <a:t>彩虹口袋为乡村美育教育带来的改变</a:t>
              </a:r>
              <a:r>
                <a:rPr lang="en-US" altLang="zh-CN" sz="1100" kern="1200" dirty="0">
                  <a:latin typeface="微软雅黑" panose="020B0503020204020204" pitchFamily="34" charset="-122"/>
                  <a:ea typeface="微软雅黑" panose="020B0503020204020204" pitchFamily="34" charset="-122"/>
                </a:rPr>
                <a:t>——</a:t>
              </a:r>
              <a:endParaRPr lang="en-US" altLang="zh-CN" sz="1100" kern="1200" dirty="0">
                <a:latin typeface="微软雅黑" panose="020B0503020204020204" pitchFamily="34" charset="-122"/>
                <a:ea typeface="微软雅黑" panose="020B0503020204020204" pitchFamily="34" charset="-122"/>
              </a:endParaRPr>
            </a:p>
            <a:p>
              <a:pPr marL="0" lvl="0" indent="0" algn="l" defTabSz="488950">
                <a:lnSpc>
                  <a:spcPct val="90000"/>
                </a:lnSpc>
                <a:spcBef>
                  <a:spcPct val="0"/>
                </a:spcBef>
                <a:spcAft>
                  <a:spcPct val="35000"/>
                </a:spcAft>
                <a:buNone/>
              </a:pPr>
              <a:r>
                <a:rPr lang="zh-CN" altLang="en-US" sz="1100" kern="1200" dirty="0">
                  <a:latin typeface="微软雅黑" panose="020B0503020204020204" pitchFamily="34" charset="-122"/>
                  <a:ea typeface="微软雅黑" panose="020B0503020204020204" pitchFamily="34" charset="-122"/>
                </a:rPr>
                <a:t>小杰的故事</a:t>
              </a:r>
              <a:endParaRPr lang="zh-CN" altLang="en-US" sz="1100" kern="1200" dirty="0">
                <a:latin typeface="微软雅黑" panose="020B0503020204020204" pitchFamily="34" charset="-122"/>
                <a:ea typeface="微软雅黑" panose="020B0503020204020204" pitchFamily="34" charset="-122"/>
              </a:endParaRPr>
            </a:p>
          </p:txBody>
        </p:sp>
        <p:sp>
          <p:nvSpPr>
            <p:cNvPr id="13" name="椭圆 12"/>
            <p:cNvSpPr/>
            <p:nvPr/>
          </p:nvSpPr>
          <p:spPr>
            <a:xfrm>
              <a:off x="6130546" y="2721720"/>
              <a:ext cx="402455" cy="40245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任意多边形: 形状 13"/>
            <p:cNvSpPr/>
            <p:nvPr/>
          </p:nvSpPr>
          <p:spPr>
            <a:xfrm>
              <a:off x="6020664" y="3456648"/>
              <a:ext cx="2016777" cy="1214876"/>
            </a:xfrm>
            <a:custGeom>
              <a:avLst/>
              <a:gdLst>
                <a:gd name="connsiteX0" fmla="*/ 0 w 1766413"/>
                <a:gd name="connsiteY0" fmla="*/ 0 h 1214876"/>
                <a:gd name="connsiteX1" fmla="*/ 1766413 w 1766413"/>
                <a:gd name="connsiteY1" fmla="*/ 0 h 1214876"/>
                <a:gd name="connsiteX2" fmla="*/ 1766413 w 1766413"/>
                <a:gd name="connsiteY2" fmla="*/ 1214876 h 1214876"/>
                <a:gd name="connsiteX3" fmla="*/ 0 w 1766413"/>
                <a:gd name="connsiteY3" fmla="*/ 1214876 h 1214876"/>
                <a:gd name="connsiteX4" fmla="*/ 0 w 1766413"/>
                <a:gd name="connsiteY4" fmla="*/ 0 h 121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413" h="1214876">
                  <a:moveTo>
                    <a:pt x="0" y="0"/>
                  </a:moveTo>
                  <a:lnTo>
                    <a:pt x="1766413" y="0"/>
                  </a:lnTo>
                  <a:lnTo>
                    <a:pt x="1766413" y="1214876"/>
                  </a:lnTo>
                  <a:lnTo>
                    <a:pt x="0" y="12148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13253" tIns="0" rIns="0" bIns="0" numCol="1" spcCol="1270" anchor="t" anchorCtr="0">
              <a:noAutofit/>
            </a:bodyPr>
            <a:lstStyle/>
            <a:p>
              <a:pPr marL="0" lvl="0" indent="0" algn="l" defTabSz="488950">
                <a:lnSpc>
                  <a:spcPct val="90000"/>
                </a:lnSpc>
                <a:spcBef>
                  <a:spcPct val="0"/>
                </a:spcBef>
                <a:spcAft>
                  <a:spcPct val="35000"/>
                </a:spcAft>
                <a:buNone/>
              </a:pPr>
              <a:r>
                <a:rPr lang="zh-CN" altLang="en-US" sz="1100" kern="1200" dirty="0">
                  <a:latin typeface="微软雅黑" panose="020B0503020204020204" pitchFamily="34" charset="-122"/>
                  <a:ea typeface="微软雅黑" panose="020B0503020204020204" pitchFamily="34" charset="-122"/>
                </a:rPr>
                <a:t>乡村</a:t>
              </a:r>
              <a:r>
                <a:rPr lang="en-US" altLang="zh-CN" sz="1100" kern="1200" dirty="0">
                  <a:latin typeface="微软雅黑" panose="020B0503020204020204" pitchFamily="34" charset="-122"/>
                  <a:ea typeface="微软雅黑" panose="020B0503020204020204" pitchFamily="34" charset="-122"/>
                </a:rPr>
                <a:t>+</a:t>
              </a:r>
              <a:r>
                <a:rPr lang="zh-CN" altLang="en-US" sz="1100" kern="1200" dirty="0">
                  <a:latin typeface="微软雅黑" panose="020B0503020204020204" pitchFamily="34" charset="-122"/>
                  <a:ea typeface="微软雅黑" panose="020B0503020204020204" pitchFamily="34" charset="-122"/>
                </a:rPr>
                <a:t>城市儿童话展</a:t>
              </a:r>
              <a:r>
                <a:rPr lang="en-US" altLang="zh-CN" sz="1100" kern="1200" dirty="0">
                  <a:latin typeface="微软雅黑" panose="020B0503020204020204" pitchFamily="34" charset="-122"/>
                  <a:ea typeface="微软雅黑" panose="020B0503020204020204" pitchFamily="34" charset="-122"/>
                </a:rPr>
                <a:t>——</a:t>
              </a:r>
              <a:endParaRPr lang="en-US" altLang="zh-CN" sz="1100" kern="1200" dirty="0">
                <a:latin typeface="微软雅黑" panose="020B0503020204020204" pitchFamily="34" charset="-122"/>
                <a:ea typeface="微软雅黑" panose="020B0503020204020204" pitchFamily="34" charset="-122"/>
              </a:endParaRPr>
            </a:p>
            <a:p>
              <a:pPr marL="171450" lvl="0" indent="-171450" algn="l" defTabSz="488950">
                <a:lnSpc>
                  <a:spcPct val="90000"/>
                </a:lnSpc>
                <a:spcBef>
                  <a:spcPct val="0"/>
                </a:spcBef>
                <a:spcAft>
                  <a:spcPct val="35000"/>
                </a:spcAft>
                <a:buFont typeface="Wingdings" panose="05000000000000000000" pitchFamily="2" charset="2"/>
                <a:buChar char="Ø"/>
              </a:pPr>
              <a:r>
                <a:rPr lang="en-US" altLang="zh-CN" sz="1100" kern="1200" dirty="0">
                  <a:latin typeface="微软雅黑" panose="020B0503020204020204" pitchFamily="34" charset="-122"/>
                  <a:ea typeface="微软雅黑" panose="020B0503020204020204" pitchFamily="34" charset="-122"/>
                </a:rPr>
                <a:t>2018-2019</a:t>
              </a:r>
              <a:r>
                <a:rPr lang="zh-CN" altLang="en-US" sz="1100" kern="1200" dirty="0">
                  <a:latin typeface="微软雅黑" panose="020B0503020204020204" pitchFamily="34" charset="-122"/>
                  <a:ea typeface="微软雅黑" panose="020B0503020204020204" pitchFamily="34" charset="-122"/>
                </a:rPr>
                <a:t>年度彩虹口袋画作比赛获奖作品展示</a:t>
              </a:r>
              <a:endParaRPr lang="en-US" altLang="zh-CN" sz="1100" kern="1200" dirty="0">
                <a:latin typeface="微软雅黑" panose="020B0503020204020204" pitchFamily="34" charset="-122"/>
                <a:ea typeface="微软雅黑" panose="020B0503020204020204" pitchFamily="34" charset="-122"/>
              </a:endParaRPr>
            </a:p>
            <a:p>
              <a:pPr marL="171450" lvl="0" indent="-171450" algn="l" defTabSz="488950">
                <a:lnSpc>
                  <a:spcPct val="90000"/>
                </a:lnSpc>
                <a:spcBef>
                  <a:spcPct val="0"/>
                </a:spcBef>
                <a:spcAft>
                  <a:spcPct val="35000"/>
                </a:spcAft>
                <a:buFont typeface="Wingdings" panose="05000000000000000000" pitchFamily="2" charset="2"/>
                <a:buChar char="Ø"/>
              </a:pPr>
              <a:r>
                <a:rPr lang="zh-CN" altLang="en-US" sz="1100" kern="1200" dirty="0">
                  <a:latin typeface="微软雅黑" panose="020B0503020204020204" pitchFamily="34" charset="-122"/>
                  <a:ea typeface="微软雅黑" panose="020B0503020204020204" pitchFamily="34" charset="-122"/>
                </a:rPr>
                <a:t>举办画展城市儿童作品展</a:t>
              </a:r>
              <a:endParaRPr lang="zh-CN" altLang="en-US" sz="1100" kern="1200" dirty="0">
                <a:latin typeface="微软雅黑" panose="020B0503020204020204" pitchFamily="34" charset="-122"/>
                <a:ea typeface="微软雅黑" panose="020B0503020204020204" pitchFamily="34" charset="-122"/>
              </a:endParaRPr>
            </a:p>
          </p:txBody>
        </p:sp>
      </p:grpSp>
      <p:sp>
        <p:nvSpPr>
          <p:cNvPr id="17" name="圆角矩形 16"/>
          <p:cNvSpPr/>
          <p:nvPr/>
        </p:nvSpPr>
        <p:spPr>
          <a:xfrm>
            <a:off x="3635896" y="791233"/>
            <a:ext cx="1872208" cy="576064"/>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dirty="0">
                <a:solidFill>
                  <a:schemeClr val="tx1"/>
                </a:solidFill>
                <a:effectLst/>
                <a:latin typeface="微软雅黑" panose="020B0503020204020204" pitchFamily="34" charset="-122"/>
                <a:ea typeface="微软雅黑" panose="020B0503020204020204" pitchFamily="34" charset="-122"/>
              </a:rPr>
              <a:t>四大板块</a:t>
            </a:r>
            <a:endParaRPr lang="zh-CN" altLang="en-US" dirty="0">
              <a:solidFill>
                <a:schemeClr val="tx1"/>
              </a:solidFill>
              <a:effectLst/>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0" y="0"/>
            <a:ext cx="5842992" cy="450875"/>
          </a:xfrm>
        </p:spPr>
        <p:txBody>
          <a:bodyPr>
            <a:normAutofit fontScale="90000"/>
          </a:bodyPr>
          <a:lstStyle/>
          <a:p>
            <a:b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br>
            <a:endParaRPr lang="zh-CN" altLang="en-US" sz="2700" dirty="0"/>
          </a:p>
        </p:txBody>
      </p:sp>
      <p:cxnSp>
        <p:nvCxnSpPr>
          <p:cNvPr id="5" name="直接连接符 4"/>
          <p:cNvCxnSpPr/>
          <p:nvPr/>
        </p:nvCxnSpPr>
        <p:spPr>
          <a:xfrm>
            <a:off x="4572000" y="1131590"/>
            <a:ext cx="0" cy="432048"/>
          </a:xfrm>
          <a:prstGeom prst="line">
            <a:avLst/>
          </a:prstGeom>
        </p:spPr>
        <p:style>
          <a:lnRef idx="1">
            <a:schemeClr val="accent3"/>
          </a:lnRef>
          <a:fillRef idx="0">
            <a:schemeClr val="accent3"/>
          </a:fillRef>
          <a:effectRef idx="0">
            <a:schemeClr val="accent3"/>
          </a:effectRef>
          <a:fontRef idx="minor">
            <a:schemeClr val="tx1"/>
          </a:fontRef>
        </p:style>
      </p:cxnSp>
      <p:sp>
        <p:nvSpPr>
          <p:cNvPr id="23" name="TextBox 22"/>
          <p:cNvSpPr txBox="1"/>
          <p:nvPr/>
        </p:nvSpPr>
        <p:spPr>
          <a:xfrm>
            <a:off x="251520" y="120620"/>
            <a:ext cx="540060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画出彩虹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2019</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等线" panose="02010600030101010101" charset="-122"/>
              </a:rPr>
              <a:t>口袋里的梦执巡展内容</a:t>
            </a:r>
            <a:endParaRPr lang="zh-CN" altLang="en-US" sz="2000" dirty="0"/>
          </a:p>
        </p:txBody>
      </p:sp>
      <p:cxnSp>
        <p:nvCxnSpPr>
          <p:cNvPr id="44" name="直接连接符 43"/>
          <p:cNvCxnSpPr>
            <a:stCxn id="17" idx="2"/>
          </p:cNvCxnSpPr>
          <p:nvPr/>
        </p:nvCxnSpPr>
        <p:spPr>
          <a:xfrm>
            <a:off x="4572000" y="1367297"/>
            <a:ext cx="0" cy="216024"/>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内容占位符 3"/>
          <p:cNvPicPr>
            <a:picLocks noGrp="1" noChangeAspect="1"/>
          </p:cNvPicPr>
          <p:nvPr>
            <p:ph idx="1"/>
          </p:nvPr>
        </p:nvPicPr>
        <p:blipFill rotWithShape="1">
          <a:blip r:embed="rId1"/>
          <a:srcRect/>
          <a:stretch>
            <a:fillRect/>
          </a:stretch>
        </p:blipFill>
        <p:spPr>
          <a:xfrm>
            <a:off x="676802" y="2721933"/>
            <a:ext cx="1343361" cy="887804"/>
          </a:xfrm>
          <a:prstGeom prst="rect">
            <a:avLst/>
          </a:prstGeom>
          <a:ln>
            <a:noFill/>
          </a:ln>
          <a:effectLst/>
        </p:spPr>
      </p:pic>
      <p:pic>
        <p:nvPicPr>
          <p:cNvPr id="24" name="Picture 4" descr="C:\Users\Administrator\Desktop\3 (13).JPG"/>
          <p:cNvPicPr>
            <a:picLocks noChangeAspect="1" noChangeArrowheads="1"/>
          </p:cNvPicPr>
          <p:nvPr/>
        </p:nvPicPr>
        <p:blipFill>
          <a:blip r:embed="rId2"/>
          <a:srcRect/>
          <a:stretch>
            <a:fillRect/>
          </a:stretch>
        </p:blipFill>
        <p:spPr bwMode="auto">
          <a:xfrm>
            <a:off x="2187324" y="2165145"/>
            <a:ext cx="1468343" cy="887805"/>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rotWithShape="1">
          <a:blip r:embed="rId3"/>
          <a:srcRect/>
          <a:stretch>
            <a:fillRect/>
          </a:stretch>
        </p:blipFill>
        <p:spPr>
          <a:xfrm>
            <a:off x="3867504" y="1797384"/>
            <a:ext cx="1276150" cy="880040"/>
          </a:xfrm>
          <a:prstGeom prst="rect">
            <a:avLst/>
          </a:prstGeom>
        </p:spPr>
      </p:pic>
      <p:pic>
        <p:nvPicPr>
          <p:cNvPr id="25" name="图片 24"/>
          <p:cNvPicPr>
            <a:picLocks noChangeAspect="1"/>
          </p:cNvPicPr>
          <p:nvPr/>
        </p:nvPicPr>
        <p:blipFill rotWithShape="1">
          <a:blip r:embed="rId4"/>
          <a:srcRect/>
          <a:stretch>
            <a:fillRect/>
          </a:stretch>
        </p:blipFill>
        <p:spPr>
          <a:xfrm>
            <a:off x="5579573" y="1301083"/>
            <a:ext cx="908322" cy="1272749"/>
          </a:xfrm>
          <a:prstGeom prst="rect">
            <a:avLst/>
          </a:prstGeom>
        </p:spPr>
      </p:pic>
      <p:pic>
        <p:nvPicPr>
          <p:cNvPr id="27" name="图片 26"/>
          <p:cNvPicPr>
            <a:picLocks noChangeAspect="1"/>
          </p:cNvPicPr>
          <p:nvPr/>
        </p:nvPicPr>
        <p:blipFill rotWithShape="1">
          <a:blip r:embed="rId5"/>
          <a:srcRect/>
          <a:stretch>
            <a:fillRect/>
          </a:stretch>
        </p:blipFill>
        <p:spPr>
          <a:xfrm>
            <a:off x="6487894" y="1301083"/>
            <a:ext cx="908321" cy="127066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口袋里的梦规划方案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727828" y="1484306"/>
            <a:ext cx="1569660" cy="646331"/>
          </a:xfrm>
          <a:prstGeom prst="rect">
            <a:avLst/>
          </a:prstGeom>
        </p:spPr>
        <p:txBody>
          <a:bodyPr wrap="none">
            <a:spAutoFit/>
          </a:bodyPr>
          <a:lstStyle/>
          <a:p>
            <a:r>
              <a:rPr lang="zh-CN" altLang="en-US" sz="3600" kern="100" dirty="0">
                <a:latin typeface="微软雅黑" panose="020B0503020204020204" pitchFamily="34" charset="-122"/>
                <a:ea typeface="微软雅黑" panose="020B0503020204020204" pitchFamily="34" charset="-122"/>
              </a:rPr>
              <a:t>广州站</a:t>
            </a:r>
            <a:endParaRPr lang="zh-CN" altLang="en-US" sz="3600" dirty="0">
              <a:latin typeface="微软雅黑" panose="020B0503020204020204" pitchFamily="34" charset="-122"/>
              <a:ea typeface="微软雅黑" panose="020B0503020204020204" pitchFamily="34" charset="-122"/>
            </a:endParaRPr>
          </a:p>
        </p:txBody>
      </p:sp>
      <p:sp>
        <p:nvSpPr>
          <p:cNvPr id="15" name="矩形 14"/>
          <p:cNvSpPr/>
          <p:nvPr/>
        </p:nvSpPr>
        <p:spPr>
          <a:xfrm>
            <a:off x="2080442" y="2740425"/>
            <a:ext cx="1005403" cy="338554"/>
          </a:xfrm>
          <a:prstGeom prst="rect">
            <a:avLst/>
          </a:prstGeom>
        </p:spPr>
        <p:txBody>
          <a:bodyPr wrap="none">
            <a:spAutoFit/>
          </a:bodyPr>
          <a:lstStyle/>
          <a:p>
            <a:r>
              <a:rPr lang="zh-CN" altLang="en-US" sz="1600" kern="100" dirty="0">
                <a:latin typeface="微软雅黑" panose="020B0503020204020204" pitchFamily="34" charset="-122"/>
                <a:ea typeface="微软雅黑" panose="020B0503020204020204" pitchFamily="34" charset="-122"/>
              </a:rPr>
              <a:t>布展参考</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2328734" y="4177884"/>
            <a:ext cx="595035"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场地</a:t>
            </a:r>
            <a:endParaRPr lang="zh-CN" altLang="en-US" sz="1600" dirty="0">
              <a:latin typeface="微软雅黑" panose="020B0503020204020204" pitchFamily="34" charset="-122"/>
              <a:ea typeface="微软雅黑" panose="020B0503020204020204" pitchFamily="34" charset="-122"/>
            </a:endParaRPr>
          </a:p>
        </p:txBody>
      </p:sp>
      <p:pic>
        <p:nvPicPr>
          <p:cNvPr id="4" name="Picture 2" descr="https://timgsa.baidu.com/timg?image&amp;quality=80&amp;size=b9999_10000&amp;sec=1552054894974&amp;di=b74c693157a7ac6e1102195a0d13b9d4&amp;imgtype=0&amp;src=http%3A%2F%2Fmmbiz.qpic.cn%2Fmmbiz_png%2Fc6gUtg8yyW6Wg5xkasBTbxVA6dHRKXIoqANSH2c7icQ6cfeUuRkozricDKIzyvdZScLxY2YX2k4qxbVcK8Ybkb1g%2F640%3Fwx_fmt%3Dpng"/>
          <p:cNvPicPr>
            <a:picLocks noChangeAspect="1" noChangeArrowheads="1"/>
          </p:cNvPicPr>
          <p:nvPr/>
        </p:nvPicPr>
        <p:blipFill>
          <a:blip r:embed="rId1"/>
          <a:srcRect/>
          <a:stretch>
            <a:fillRect/>
          </a:stretch>
        </p:blipFill>
        <p:spPr bwMode="auto">
          <a:xfrm>
            <a:off x="5531759" y="3269925"/>
            <a:ext cx="2208594" cy="1242334"/>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2"/>
          <a:stretch>
            <a:fillRect/>
          </a:stretch>
        </p:blipFill>
        <p:spPr>
          <a:xfrm>
            <a:off x="3100591" y="1350049"/>
            <a:ext cx="2782299" cy="1728930"/>
          </a:xfrm>
          <a:prstGeom prst="rect">
            <a:avLst/>
          </a:prstGeom>
        </p:spPr>
      </p:pic>
      <p:pic>
        <p:nvPicPr>
          <p:cNvPr id="7" name="图片 6"/>
          <p:cNvPicPr>
            <a:picLocks noChangeAspect="1"/>
          </p:cNvPicPr>
          <p:nvPr/>
        </p:nvPicPr>
        <p:blipFill rotWithShape="1">
          <a:blip r:embed="rId3"/>
          <a:srcRect/>
          <a:stretch>
            <a:fillRect/>
          </a:stretch>
        </p:blipFill>
        <p:spPr>
          <a:xfrm>
            <a:off x="3076709" y="3269924"/>
            <a:ext cx="2323845" cy="1246778"/>
          </a:xfrm>
          <a:prstGeom prst="rect">
            <a:avLst/>
          </a:prstGeom>
        </p:spPr>
      </p:pic>
      <p:pic>
        <p:nvPicPr>
          <p:cNvPr id="17" name="图片 16" descr="画展5.jpg"/>
          <p:cNvPicPr/>
          <p:nvPr/>
        </p:nvPicPr>
        <p:blipFill rotWithShape="1">
          <a:blip r:embed="rId4"/>
          <a:srcRect/>
          <a:stretch>
            <a:fillRect/>
          </a:stretch>
        </p:blipFill>
        <p:spPr>
          <a:xfrm>
            <a:off x="5997492" y="1350048"/>
            <a:ext cx="2208594" cy="172893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77800" y="257729"/>
            <a:ext cx="84264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画出彩虹</a:t>
            </a:r>
            <a:r>
              <a:rPr kumimoji="0" lang="en-US" altLang="zh-CN"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2019——</a:t>
            </a:r>
            <a:r>
              <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rPr>
              <a:t>口袋里的梦规划方案</a:t>
            </a:r>
            <a:endParaRPr kumimoji="0" lang="zh-CN" altLang="en-US" sz="2400" b="1" i="0" u="none" strike="noStrike" cap="none" spc="0" normalizeH="0" baseline="0" dirty="0">
              <a:ln>
                <a:noFill/>
              </a:ln>
              <a:solidFill>
                <a:schemeClr val="tx1">
                  <a:lumMod val="75000"/>
                  <a:lumOff val="25000"/>
                </a:schemeClr>
              </a:solidFill>
              <a:effectLst/>
              <a:uFillTx/>
              <a:latin typeface="微软雅黑" panose="020B0503020204020204" pitchFamily="34" charset="-122"/>
              <a:ea typeface="微软雅黑" panose="020B0503020204020204" pitchFamily="34" charset="-122"/>
              <a:sym typeface="等线" panose="02010600030101010101" charset="-122"/>
            </a:endParaRPr>
          </a:p>
        </p:txBody>
      </p:sp>
      <p:sp>
        <p:nvSpPr>
          <p:cNvPr id="5" name="矩形 4"/>
          <p:cNvSpPr/>
          <p:nvPr/>
        </p:nvSpPr>
        <p:spPr>
          <a:xfrm>
            <a:off x="727828" y="1484306"/>
            <a:ext cx="1569660" cy="646331"/>
          </a:xfrm>
          <a:prstGeom prst="rect">
            <a:avLst/>
          </a:prstGeom>
        </p:spPr>
        <p:txBody>
          <a:bodyPr wrap="none">
            <a:spAutoFit/>
          </a:bodyPr>
          <a:lstStyle/>
          <a:p>
            <a:r>
              <a:rPr lang="zh-CN" altLang="en-US" sz="3600" kern="100" dirty="0">
                <a:latin typeface="微软雅黑" panose="020B0503020204020204" pitchFamily="34" charset="-122"/>
                <a:ea typeface="微软雅黑" panose="020B0503020204020204" pitchFamily="34" charset="-122"/>
              </a:rPr>
              <a:t>晋江站</a:t>
            </a:r>
            <a:endParaRPr lang="zh-CN" altLang="en-US" sz="3600" dirty="0">
              <a:latin typeface="微软雅黑" panose="020B0503020204020204" pitchFamily="34" charset="-122"/>
              <a:ea typeface="微软雅黑" panose="020B0503020204020204" pitchFamily="34" charset="-122"/>
            </a:endParaRPr>
          </a:p>
        </p:txBody>
      </p:sp>
      <p:pic>
        <p:nvPicPr>
          <p:cNvPr id="2050" name="Picture 2" descr="C:\Users\ADMINI~1\AppData\Local\Temp\WeChat Files\57437fd81b9cd96fe0b7c302cd83f9b.jpg"/>
          <p:cNvPicPr>
            <a:picLocks noChangeAspect="1" noChangeArrowheads="1"/>
          </p:cNvPicPr>
          <p:nvPr/>
        </p:nvPicPr>
        <p:blipFill>
          <a:blip r:embed="rId1"/>
          <a:srcRect/>
          <a:stretch>
            <a:fillRect/>
          </a:stretch>
        </p:blipFill>
        <p:spPr bwMode="auto">
          <a:xfrm>
            <a:off x="2297488" y="3078979"/>
            <a:ext cx="1790120" cy="1342590"/>
          </a:xfrm>
          <a:prstGeom prst="rect">
            <a:avLst/>
          </a:prstGeom>
          <a:noFill/>
        </p:spPr>
      </p:pic>
      <p:pic>
        <p:nvPicPr>
          <p:cNvPr id="2051" name="Picture 3" descr="C:\Users\ADMINI~1\AppData\Local\Temp\WeChat Files\f770da5c32f0dfa9f26fcf618e7eff4.jpg"/>
          <p:cNvPicPr>
            <a:picLocks noChangeAspect="1" noChangeArrowheads="1"/>
          </p:cNvPicPr>
          <p:nvPr/>
        </p:nvPicPr>
        <p:blipFill>
          <a:blip r:embed="rId2"/>
          <a:srcRect/>
          <a:stretch>
            <a:fillRect/>
          </a:stretch>
        </p:blipFill>
        <p:spPr bwMode="auto">
          <a:xfrm>
            <a:off x="4194586" y="3171620"/>
            <a:ext cx="1906953" cy="1270507"/>
          </a:xfrm>
          <a:prstGeom prst="rect">
            <a:avLst/>
          </a:prstGeom>
          <a:noFill/>
        </p:spPr>
      </p:pic>
      <p:pic>
        <p:nvPicPr>
          <p:cNvPr id="2052" name="Picture 4" descr="C:\Users\ADMINI~1\AppData\Local\Temp\WeChat Files\0550c30ddb7478c99b0f588a23f8ef3.jpg"/>
          <p:cNvPicPr>
            <a:picLocks noChangeAspect="1" noChangeArrowheads="1"/>
          </p:cNvPicPr>
          <p:nvPr/>
        </p:nvPicPr>
        <p:blipFill>
          <a:blip r:embed="rId3"/>
          <a:srcRect/>
          <a:stretch>
            <a:fillRect/>
          </a:stretch>
        </p:blipFill>
        <p:spPr bwMode="auto">
          <a:xfrm>
            <a:off x="6147447" y="3171620"/>
            <a:ext cx="1906952" cy="1270507"/>
          </a:xfrm>
          <a:prstGeom prst="rect">
            <a:avLst/>
          </a:prstGeom>
          <a:noFill/>
        </p:spPr>
      </p:pic>
      <p:pic>
        <p:nvPicPr>
          <p:cNvPr id="1026" name="Picture 2" descr="D:\用户目录\我的图片\画展6.jpg"/>
          <p:cNvPicPr>
            <a:picLocks noChangeAspect="1" noChangeArrowheads="1"/>
          </p:cNvPicPr>
          <p:nvPr/>
        </p:nvPicPr>
        <p:blipFill>
          <a:blip r:embed="rId4"/>
          <a:srcRect/>
          <a:stretch>
            <a:fillRect/>
          </a:stretch>
        </p:blipFill>
        <p:spPr bwMode="auto">
          <a:xfrm>
            <a:off x="6337341" y="1217688"/>
            <a:ext cx="1717058" cy="1861291"/>
          </a:xfrm>
          <a:prstGeom prst="rect">
            <a:avLst/>
          </a:prstGeom>
          <a:noFill/>
        </p:spPr>
      </p:pic>
      <p:pic>
        <p:nvPicPr>
          <p:cNvPr id="12" name="Picture 3" descr="C:\Users\Administrator\Desktop\DSC_0139.JPG"/>
          <p:cNvPicPr>
            <a:picLocks noChangeAspect="1" noChangeArrowheads="1"/>
          </p:cNvPicPr>
          <p:nvPr/>
        </p:nvPicPr>
        <p:blipFill>
          <a:blip r:embed="rId5"/>
          <a:srcRect/>
          <a:stretch>
            <a:fillRect/>
          </a:stretch>
        </p:blipFill>
        <p:spPr bwMode="auto">
          <a:xfrm>
            <a:off x="3085845" y="1217688"/>
            <a:ext cx="3161665" cy="1825899"/>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2080442" y="2740425"/>
            <a:ext cx="1005403" cy="338554"/>
          </a:xfrm>
          <a:prstGeom prst="rect">
            <a:avLst/>
          </a:prstGeom>
        </p:spPr>
        <p:txBody>
          <a:bodyPr wrap="none">
            <a:spAutoFit/>
          </a:bodyPr>
          <a:lstStyle/>
          <a:p>
            <a:r>
              <a:rPr lang="zh-CN" altLang="en-US" sz="1600" kern="100" dirty="0">
                <a:latin typeface="微软雅黑" panose="020B0503020204020204" pitchFamily="34" charset="-122"/>
                <a:ea typeface="微软雅黑" panose="020B0503020204020204" pitchFamily="34" charset="-122"/>
              </a:rPr>
              <a:t>布展参考</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1648964" y="4083015"/>
            <a:ext cx="595035"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场地</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2243</Words>
  <Application>WPS 演示</Application>
  <PresentationFormat>全屏显示(16:9)</PresentationFormat>
  <Paragraphs>212</Paragraphs>
  <Slides>22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宋体</vt:lpstr>
      <vt:lpstr>Wingdings</vt:lpstr>
      <vt:lpstr>微软雅黑</vt:lpstr>
      <vt:lpstr>等线</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画出彩虹2019——口袋里的梦执行方案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MT01</dc:creator>
  <cp:lastModifiedBy>绮颖</cp:lastModifiedBy>
  <cp:revision>807</cp:revision>
  <dcterms:created xsi:type="dcterms:W3CDTF">2016-10-11T01:18:00Z</dcterms:created>
  <dcterms:modified xsi:type="dcterms:W3CDTF">2019-03-19T11:37:04Z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2052-11.1.0.8412</vt:lpwstr>
  </property>
  <property fmtid="{D5CDD505-2E9C-101B-9397-08002B2CF9AE}" pid="3" name="KSORubyTemplateID">
    <vt:lpwstr>13</vt:lpwstr>
  </property>
</Properties>
</file>