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24"/>
  </p:handoutMasterIdLst>
  <p:sldIdLst>
    <p:sldId id="256" r:id="rId3"/>
    <p:sldId id="291" r:id="rId4"/>
    <p:sldId id="393" r:id="rId5"/>
    <p:sldId id="392" r:id="rId6"/>
    <p:sldId id="395" r:id="rId7"/>
    <p:sldId id="396" r:id="rId8"/>
    <p:sldId id="402" r:id="rId9"/>
    <p:sldId id="398" r:id="rId10"/>
    <p:sldId id="403" r:id="rId11"/>
    <p:sldId id="404" r:id="rId12"/>
    <p:sldId id="405" r:id="rId13"/>
    <p:sldId id="406" r:id="rId14"/>
    <p:sldId id="407" r:id="rId16"/>
    <p:sldId id="408" r:id="rId17"/>
    <p:sldId id="409" r:id="rId18"/>
    <p:sldId id="410" r:id="rId19"/>
    <p:sldId id="411" r:id="rId20"/>
    <p:sldId id="412" r:id="rId21"/>
    <p:sldId id="312" r:id="rId22"/>
    <p:sldId id="25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DEDE"/>
    <a:srgbClr val="990033"/>
    <a:srgbClr val="FF6699"/>
    <a:srgbClr val="FF6600"/>
    <a:srgbClr val="FF5050"/>
    <a:srgbClr val="FF0066"/>
    <a:srgbClr val="669900"/>
    <a:srgbClr val="FEFEDA"/>
    <a:srgbClr val="FFF1BF"/>
    <a:srgbClr val="6B3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08" autoAdjust="0"/>
    <p:restoredTop sz="92037" autoAdjust="0"/>
  </p:normalViewPr>
  <p:slideViewPr>
    <p:cSldViewPr showGuides="1">
      <p:cViewPr varScale="1">
        <p:scale>
          <a:sx n="108" d="100"/>
          <a:sy n="108" d="100"/>
        </p:scale>
        <p:origin x="1062" y="108"/>
      </p:cViewPr>
      <p:guideLst>
        <p:guide orient="horz" pos="134"/>
        <p:guide orient="horz" pos="649"/>
        <p:guide orient="horz" pos="2937"/>
        <p:guide pos="215"/>
        <p:guide pos="54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20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3795" y="1572895"/>
            <a:ext cx="6837045" cy="15671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麦田教育基金会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hangingPunct="0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2018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工作安排</a:t>
            </a:r>
            <a:endParaRPr kumimoji="0" lang="zh-CN" altLang="en-US" sz="4800" b="1" i="0" u="none" strike="noStrike" cap="none" spc="0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等线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15540" y="1029335"/>
          <a:ext cx="6269990" cy="301307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858520"/>
                <a:gridCol w="2524125"/>
                <a:gridCol w="1524874"/>
                <a:gridCol w="1362750"/>
              </a:tblGrid>
              <a:tr h="426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项目筹款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99筹款启动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l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①总社项目及分社项目年度汇报提交、财务公示、上线平台；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l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②第二届筹款训练营；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l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③团队认领项目及参与筹款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筹资传播部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麦田团队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上线总社项目及分社自主项目；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参与线上筹款营的学习；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参与筹款、认领项目、联系企业赞助等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项目规章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健康课堂上半年教案制作完成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项目部/奕君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相关项目团队可以学习、收藏并共享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项目审核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汇款通知前期审核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项目部/思敏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相关项目团队提交审核资料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项目结项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第二期健康课堂结项工作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项目部/奕君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27660" y="213360"/>
            <a:ext cx="3176905" cy="533400"/>
            <a:chOff x="516" y="336"/>
            <a:chExt cx="5003" cy="840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2.png未标题-J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336"/>
              <a:ext cx="669" cy="840"/>
            </a:xfrm>
            <a:prstGeom prst="rect">
              <a:avLst/>
            </a:prstGeom>
          </p:spPr>
        </p:pic>
      </p:grpSp>
      <p:pic>
        <p:nvPicPr>
          <p:cNvPr id="8" name="图片 7" descr="C:\Users\Administrator\Desktop\包图网_2344322018年历排版矢量图元素素材\未标题-666.png未标题-66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948" y="1029970"/>
            <a:ext cx="1721485" cy="1536065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包图网_391824创意数字序号矢量素材\未标题-J3.png未标题-J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16275" y="1320165"/>
            <a:ext cx="2712085" cy="25025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06015" y="655955"/>
          <a:ext cx="6269355" cy="390906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160145"/>
                <a:gridCol w="2388235"/>
                <a:gridCol w="1446333"/>
                <a:gridCol w="1274948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0543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十三周年年会（初定</a:t>
                      </a:r>
                      <a:r>
                        <a:rPr lang="en-US" altLang="zh-CN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月中旬）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麦田全体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志愿者到场出席；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团队参与表演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0543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理事会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基金会理事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640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麦客中心培训</a:t>
                      </a:r>
                      <a:r>
                        <a:rPr lang="en-US" altLang="zh-CN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召集人线下培训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人事部/开开、多肉；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基金会专职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团队召集人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召集人参与培训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5750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财务公示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完成注册分社财务审计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财务部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相关注册分社需协助审计的完成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7876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发布</a:t>
                      </a:r>
                      <a:r>
                        <a:rPr lang="en-US" altLang="zh-CN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</a:t>
                      </a: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年上半年财务报告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7401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项目公示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麦苗班学年总结反馈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项目部/小兰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04800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乡土课程第二期结项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项目部/豌豆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项目申请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彩虹口袋第9期招募（7-8月）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项目部/仁驰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有意参与的团队可申请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</a:tr>
              <a:tr h="29781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乡土课程第三期团队招募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（7-8月）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项目部/豌豆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2978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项目汇款通知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一对一汇款（7-8月）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项目部/思敏；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财务部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相关团队的助学组工作高峰期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60985"/>
            <a:ext cx="3202305" cy="466725"/>
            <a:chOff x="476" y="411"/>
            <a:chExt cx="5043" cy="735"/>
          </a:xfrm>
        </p:grpSpPr>
        <p:sp>
          <p:nvSpPr>
            <p:cNvPr id="8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 descr="C:\Users\Administrator\Desktop\包图网_391824创意数字序号矢量素材\未标题-J3.png未标题-J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76" y="411"/>
              <a:ext cx="748" cy="690"/>
            </a:xfrm>
            <a:prstGeom prst="rect">
              <a:avLst/>
            </a:prstGeom>
          </p:spPr>
        </p:pic>
      </p:grpSp>
      <p:pic>
        <p:nvPicPr>
          <p:cNvPr id="10" name="图片 9" descr="C:\Users\Administrator\Desktop\包图网_2344322018年历排版矢量图元素素材\未标题-777.png未标题-77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35860" y="1029335"/>
          <a:ext cx="6249670" cy="231965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190625"/>
                <a:gridCol w="1938512"/>
                <a:gridCol w="1932940"/>
                <a:gridCol w="1187450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640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健康课堂线下培训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项目部/奕君、卡门；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人事部/开开、多肉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相关志愿者可报名成为学员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项目出差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参加凉山夏令营、走访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项目部/小兰；财务部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参与凉山走访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项目汇款通知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麦苗班汇款通知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项目部/小兰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财务公示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财务自查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将邀请团队相关志愿者参与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自查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60985"/>
            <a:ext cx="3202305" cy="466725"/>
            <a:chOff x="476" y="411"/>
            <a:chExt cx="5043" cy="735"/>
          </a:xfrm>
        </p:grpSpPr>
        <p:sp>
          <p:nvSpPr>
            <p:cNvPr id="8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 descr="C:\Users\Administrator\Desktop\包图网_391824创意数字序号矢量素材\未标题-J3.png未标题-J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76" y="411"/>
              <a:ext cx="748" cy="690"/>
            </a:xfrm>
            <a:prstGeom prst="rect">
              <a:avLst/>
            </a:prstGeom>
          </p:spPr>
        </p:pic>
      </p:grpSp>
      <p:pic>
        <p:nvPicPr>
          <p:cNvPr id="5" name="图片 4" descr="C:\Users\Administrator\Desktop\包图网_2344322018年历排版矢量图元素素材\未标题-888.png未标题-88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388870" y="1029335"/>
          <a:ext cx="6296660" cy="232029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344295"/>
                <a:gridCol w="1738630"/>
                <a:gridCol w="1802129"/>
                <a:gridCol w="1411506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640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筹款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99筹款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月7、8、9日）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麦田全体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捐款、协助筹款与传播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麦客中心培训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协作者线下培训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人事部/开开；多肉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相关志愿者可报名成为学员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项目进展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麦苗班开学季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项目部/小兰；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筹资传播部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/绮颖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相关团队可协助总社做项目推广工作、举办开班仪式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项目公示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一对一汇款工作汇报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一对一/思敏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60985"/>
            <a:ext cx="3202305" cy="466725"/>
            <a:chOff x="476" y="411"/>
            <a:chExt cx="5043" cy="735"/>
          </a:xfrm>
        </p:grpSpPr>
        <p:sp>
          <p:nvSpPr>
            <p:cNvPr id="8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 descr="C:\Users\Administrator\Desktop\包图网_391824创意数字序号矢量素材\未标题-J3.png未标题-J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76" y="411"/>
              <a:ext cx="748" cy="690"/>
            </a:xfrm>
            <a:prstGeom prst="rect">
              <a:avLst/>
            </a:prstGeom>
          </p:spPr>
        </p:pic>
      </p:grpSp>
      <p:pic>
        <p:nvPicPr>
          <p:cNvPr id="5" name="图片 4" descr="C:\Users\Administrator\Desktop\包图网_2344322018年历排版矢量图元素素材\未标题-999.png未标题-99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包图网_391824创意数字序号矢量素材\未标题-J4.png未标题-J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35630" y="1386205"/>
            <a:ext cx="2873375" cy="23710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08555" y="1029335"/>
          <a:ext cx="6276975" cy="17703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864235"/>
                <a:gridCol w="2189480"/>
                <a:gridCol w="1921187"/>
                <a:gridCol w="1302000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63220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2019年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画出彩虹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”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项目画展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筹资传播部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参与活动落地、协助总社寻找企业赞助、提供画素材等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 rowSpan="3"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项目出差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彩虹口袋团队走访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项目部/仁驰、卡门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8384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一对一团队走访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项目部/思敏、卡门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乡土课程团队走访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项目部/豌豆、卡门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27660" y="267335"/>
            <a:ext cx="3176905" cy="460375"/>
            <a:chOff x="516" y="421"/>
            <a:chExt cx="5003" cy="725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4.png未标题-J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480"/>
              <a:ext cx="669" cy="552"/>
            </a:xfrm>
            <a:prstGeom prst="rect">
              <a:avLst/>
            </a:prstGeom>
          </p:spPr>
        </p:pic>
      </p:grpSp>
      <p:pic>
        <p:nvPicPr>
          <p:cNvPr id="6" name="图片 5" descr="C:\Users\Administrator\Desktop\包图网_2344322018年历排版矢量图元素素材\未标题-10.png未标题-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7660" y="267335"/>
            <a:ext cx="3176905" cy="460375"/>
            <a:chOff x="516" y="421"/>
            <a:chExt cx="5003" cy="725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4.png未标题-J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480"/>
              <a:ext cx="669" cy="552"/>
            </a:xfrm>
            <a:prstGeom prst="rect">
              <a:avLst/>
            </a:prstGeom>
          </p:spPr>
        </p:pic>
      </p:grpSp>
      <p:graphicFrame>
        <p:nvGraphicFramePr>
          <p:cNvPr id="6" name="表格 5"/>
          <p:cNvGraphicFramePr/>
          <p:nvPr/>
        </p:nvGraphicFramePr>
        <p:xfrm>
          <a:off x="2407285" y="1029335"/>
          <a:ext cx="6278245" cy="219837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323975"/>
                <a:gridCol w="1929765"/>
                <a:gridCol w="1698256"/>
                <a:gridCol w="1326500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640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工作计划与总结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2018年工作总结、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年工作计划启动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基金会专职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秘书处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彩虹口袋线下培训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项目部/仁驰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项目相关人员可报名成为学员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项目出差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彩虹口袋团队走访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项目部/仁驰、卡门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健康课堂南宁、百色团队走访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项目部/奕君、卡门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图片 6" descr="C:\Users\Administrator\Desktop\包图网_2344322018年历排版矢量图元素素材\未标题-1-11.png未标题-1-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7660" y="267335"/>
            <a:ext cx="3176905" cy="460375"/>
            <a:chOff x="516" y="421"/>
            <a:chExt cx="5003" cy="725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4.png未标题-J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480"/>
              <a:ext cx="669" cy="552"/>
            </a:xfrm>
            <a:prstGeom prst="rect">
              <a:avLst/>
            </a:prstGeom>
          </p:spPr>
        </p:pic>
      </p:grpSp>
      <p:graphicFrame>
        <p:nvGraphicFramePr>
          <p:cNvPr id="6" name="表格 5"/>
          <p:cNvGraphicFramePr/>
          <p:nvPr/>
        </p:nvGraphicFramePr>
        <p:xfrm>
          <a:off x="2407285" y="1029335"/>
          <a:ext cx="6278245" cy="225361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33830"/>
                <a:gridCol w="1787525"/>
                <a:gridCol w="1585465"/>
                <a:gridCol w="1471257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94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理事会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理事会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麦客中心培训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麦苗班线下培训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人事部/开开、多肉；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项目部/小兰、卡门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项目相关人员可报名成为学员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项目规章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健康课堂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下半年教案完成制作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项目部/奕君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相关项目团队可以学习、收藏并共享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项目公示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捐赠人反馈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项目部/卡门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协助总社同步发送给团队方面联系的捐赠人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图片 6" descr="C:\Users\Administrator\Desktop\包图网_2344322018年历排版矢量图元素素材\未标题-1-12.png未标题-1-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335655"/>
            <a:ext cx="9144000" cy="1261110"/>
          </a:xfrm>
          <a:prstGeom prst="rect">
            <a:avLst/>
          </a:prstGeom>
          <a:solidFill>
            <a:srgbClr val="FEF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微信图片_201707150859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15" y="1468755"/>
            <a:ext cx="2682875" cy="312801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89710" y="1827530"/>
            <a:ext cx="1910080" cy="812165"/>
          </a:xfrm>
        </p:spPr>
        <p:txBody>
          <a:bodyPr>
            <a:normAutofit fontScale="90000"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b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39750" y="1131570"/>
            <a:ext cx="4428490" cy="15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70000"/>
              </a:lnSpc>
              <a:buFont typeface="Wingdings" panose="05000000000000000000" charset="0"/>
              <a:buChar char="u"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第一季度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u"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第二季度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u"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第三季度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u"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第四季度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14960" y="289560"/>
            <a:ext cx="6544310" cy="459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基金会工作安排及团队参与方式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305" y="1208942"/>
            <a:ext cx="1555067" cy="33637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J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6275" y="1028700"/>
            <a:ext cx="2712085" cy="30422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630" y="1029335"/>
            <a:ext cx="1722120" cy="1537335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  <p:graphicFrame>
        <p:nvGraphicFramePr>
          <p:cNvPr id="7" name="表格 6"/>
          <p:cNvGraphicFramePr/>
          <p:nvPr/>
        </p:nvGraphicFramePr>
        <p:xfrm>
          <a:off x="2405380" y="885825"/>
          <a:ext cx="6280150" cy="376872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172845"/>
                <a:gridCol w="1909445"/>
                <a:gridCol w="1584325"/>
                <a:gridCol w="1613535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640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麦田资料收集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麦田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2017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年年报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素材征集（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1-3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筹资传播部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基金会专职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麦田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所有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提交相关的图文资料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全家福活动（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1-2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筹资传播部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参与传播与落地活动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财务公示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2017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年基金会财务年度报告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项目申请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级麦苗班申请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小兰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有意参与的团队可申请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7401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彩虹口袋第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期招募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1-3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月）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仁驰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 vMerge="1">
                  <a:tcPr marL="0" marR="0" marT="0" marB="0" vert="horz" anchor="ctr"/>
                </a:tc>
              </a:tr>
              <a:tr h="236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项目规章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一对一手册发布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思敏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相关项目团队应下载学习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23749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项目公示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公益宝贝项目结项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豌豆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764540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整理项目部采购清单，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公示年度采购需求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项目部</a:t>
                      </a:r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卡门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可自荐或推荐相关商家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13360"/>
            <a:ext cx="3202305" cy="533400"/>
            <a:chOff x="476" y="336"/>
            <a:chExt cx="5043" cy="840"/>
          </a:xfrm>
        </p:grpSpPr>
        <p:sp>
          <p:nvSpPr>
            <p:cNvPr id="8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 descr="未标题-J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336"/>
              <a:ext cx="748" cy="8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01570" y="958215"/>
          <a:ext cx="6282690" cy="354520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064260"/>
                <a:gridCol w="2106930"/>
                <a:gridCol w="1522095"/>
                <a:gridCol w="1589405"/>
              </a:tblGrid>
              <a:tr h="426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53594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专职团建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专职年终会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7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8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9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日）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所有专职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专职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TOT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协作者培训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 vMerge="1">
                  <a:tcPr marL="0" marR="0" marT="0" marB="0" vert="horz" anchor="ctr"/>
                </a:tc>
                <a:tc vMerge="1">
                  <a:tcPr marL="0" marR="0" marT="0" marB="0" vert="horz" anchor="ctr"/>
                </a:tc>
              </a:tr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项目出差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全友麦苗班成都游学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小兰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相关项目团队协助安排活动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项目申请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健康课堂招募（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2-3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月）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奕君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有意参与的团队可申请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项目培训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一对一线上培训（面向所有团队助学组志愿者、部门岗位志愿者）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思敏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相关团队及志愿者应参与学习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为少年而走活动策划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启动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筹资传播部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在当地举办徒步活动、联系企业赞助、联系各类伙伴合作或组团参与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13360"/>
            <a:ext cx="3202305" cy="533400"/>
            <a:chOff x="476" y="336"/>
            <a:chExt cx="5043" cy="840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未标题-J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336"/>
              <a:ext cx="748" cy="840"/>
            </a:xfrm>
            <a:prstGeom prst="rect">
              <a:avLst/>
            </a:prstGeom>
          </p:spPr>
        </p:pic>
      </p:grpSp>
      <p:pic>
        <p:nvPicPr>
          <p:cNvPr id="6" name="图片 5" descr="C:\Users\Administrator\Desktop\包图网_2344322018年历排版矢量图元素素材\未标题-222.png未标题-2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19350" y="1029970"/>
          <a:ext cx="6268720" cy="114109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033780"/>
                <a:gridCol w="1767840"/>
                <a:gridCol w="1547744"/>
                <a:gridCol w="1919605"/>
              </a:tblGrid>
              <a:tr h="426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930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13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周年年会申请启动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秘书处</a:t>
                      </a:r>
                      <a:endParaRPr lang="zh-CN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有意承办活动的团队可报名及展示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876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财务公示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2017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年度财务审计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财务部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2260" y="213360"/>
            <a:ext cx="3202305" cy="533400"/>
            <a:chOff x="476" y="336"/>
            <a:chExt cx="5043" cy="840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未标题-J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336"/>
              <a:ext cx="748" cy="840"/>
            </a:xfrm>
            <a:prstGeom prst="rect">
              <a:avLst/>
            </a:prstGeom>
          </p:spPr>
        </p:pic>
      </p:grpSp>
      <p:pic>
        <p:nvPicPr>
          <p:cNvPr id="6" name="图片 5" descr="C:\Users\Administrator\Desktop\包图网_2344322018年历排版矢量图元素素材\未标题-333.png未标题-33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630" y="1029653"/>
            <a:ext cx="1722120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包图网_391824创意数字序号矢量素材\未标题-J2.png未标题-J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84220" y="955675"/>
            <a:ext cx="2575560" cy="32315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275205" y="958215"/>
          <a:ext cx="6410960" cy="451739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927100"/>
                <a:gridCol w="2496820"/>
                <a:gridCol w="1548130"/>
                <a:gridCol w="1438910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63220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专职团建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专职项目地走访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（初定地点为湖北省）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基金会专职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湖北省的团队可协助安排走访活动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启动制作麦田十三周年文创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秘书长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种子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426720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麦客中心培训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项目训练营线下培训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（初定地点为湖北省）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人事部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开开、多肉；项目部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湖北省的团队可承办培训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为少年而走开走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筹资传播部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举办活动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 rowSpan="2"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项目规章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一对一资助系统信息排查、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系统搭建完成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项目部；技术部；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秘书处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相关团队可提意见及学习使用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37401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彩虹口袋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1-5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年级教材库完成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更新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仁驰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相关项目团队可学习、收藏并共享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 rowSpan="4"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项目出差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彩虹口袋团队走访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仁驰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426720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安徽财务审查、团队走访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财务部；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项目部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思敏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安徽省的团队可协助安排相关活动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320040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乡土团队走访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豌豆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340360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健康课堂十堰分社走访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奕君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十堰分社可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协助安排相关活动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27660" y="213360"/>
            <a:ext cx="3176905" cy="533400"/>
            <a:chOff x="516" y="336"/>
            <a:chExt cx="5003" cy="840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2.png未标题-J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336"/>
              <a:ext cx="669" cy="840"/>
            </a:xfrm>
            <a:prstGeom prst="rect">
              <a:avLst/>
            </a:prstGeom>
          </p:spPr>
        </p:pic>
      </p:grpSp>
      <p:pic>
        <p:nvPicPr>
          <p:cNvPr id="6" name="图片 5" descr="C:\Users\Administrator\Desktop\包图网_2344322018年历排版矢量图元素素材\未标题-444.png未标题-44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948" y="1029653"/>
            <a:ext cx="1721485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2414905" y="1029335"/>
          <a:ext cx="6270625" cy="277050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000760"/>
                <a:gridCol w="2054860"/>
                <a:gridCol w="1631315"/>
                <a:gridCol w="1583690"/>
              </a:tblGrid>
              <a:tr h="374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负责部门及负责人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团队参与方式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vert="horz" anchor="ctr"/>
                </a:tc>
              </a:tr>
              <a:tr h="363220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项目审核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审核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麦苗班新生走访资料（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5-8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月）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小兰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相关团队完成走访、提交学生资料等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558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一个鸡蛋的暴走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筹资传播部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-apple-system" charset="0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上海及其周边团队可参与徒步活动并完成筹款目标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8760">
                <a:tc rowSpan="3"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项目出差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麦苗班古丈毕业汇演和走访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小兰、卡门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参与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古丈毕业汇演和走访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685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彩虹口袋团队走访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仁驰、卡门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 vMerge="1"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乡土团队走访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项目部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-apple-system" charset="0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豌豆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239395"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活动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麦田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13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周年年会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筹备工作启动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承办团队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相关专职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marL="114300"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志愿者可报名参与、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  <a:p>
                      <a:pPr marL="114300" indent="0"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团队可报名表演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27660" y="213360"/>
            <a:ext cx="3176905" cy="533400"/>
            <a:chOff x="516" y="336"/>
            <a:chExt cx="5003" cy="840"/>
          </a:xfrm>
        </p:grpSpPr>
        <p:sp>
          <p:nvSpPr>
            <p:cNvPr id="2" name="TextBox 1"/>
            <p:cNvSpPr txBox="1"/>
            <p:nvPr/>
          </p:nvSpPr>
          <p:spPr>
            <a:xfrm>
              <a:off x="1327" y="421"/>
              <a:ext cx="4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第二季度工作安排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C:\Users\Administrator\Desktop\包图网_391824创意数字序号矢量素材\未标题-J2.png未标题-J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6" y="336"/>
              <a:ext cx="669" cy="840"/>
            </a:xfrm>
            <a:prstGeom prst="rect">
              <a:avLst/>
            </a:prstGeom>
          </p:spPr>
        </p:pic>
      </p:grpSp>
      <p:pic>
        <p:nvPicPr>
          <p:cNvPr id="8" name="图片 7" descr="C:\Users\Administrator\Desktop\包图网_2344322018年历排版矢量图元素素材\未标题-555.png未标题-55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948" y="1029653"/>
            <a:ext cx="1721485" cy="1536700"/>
          </a:xfrm>
          <a:prstGeom prst="rect">
            <a:avLst/>
          </a:prstGeom>
          <a:ln w="19050" cmpd="sng">
            <a:solidFill>
              <a:srgbClr val="DEDEDE"/>
            </a:solidFill>
            <a:prstDash val="solid"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11"/>
  <p:tag name="KSO_WM_UNIT_TYPE" val="a"/>
  <p:tag name="KSO_WM_UNIT_INDEX" val="1"/>
  <p:tag name="KSO_WM_UNIT_ID" val="custom160411_29*a*1"/>
  <p:tag name="KSO_WM_UNIT_CLEAR" val="1"/>
  <p:tag name="KSO_WM_UNIT_LAYERLEVEL" val="1"/>
  <p:tag name="KSO_WM_UNIT_VALUE" val="10"/>
  <p:tag name="KSO_WM_UNIT_ISCONTENTSTITLE" val="0"/>
  <p:tag name="KSO_WM_UNIT_HIGHLIGHT" val="0"/>
  <p:tag name="KSO_WM_UNIT_COMPATIBLE" val="0"/>
  <p:tag name="KSO_WM_UNIT_PRESET_TEXT" val="THANK_x000B_YOU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2496</Words>
  <Application>WPS 演示</Application>
  <PresentationFormat>全屏显示(16:9)</PresentationFormat>
  <Paragraphs>648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等线</vt:lpstr>
      <vt:lpstr>Wingdings</vt:lpstr>
      <vt:lpstr>-apple-system</vt:lpstr>
      <vt:lpstr>Arial Unicode MS</vt:lpstr>
      <vt:lpstr>Calibri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THE END</vt:lpstr>
      <vt:lpstr>PowerPoint 演示文稿</vt:lpstr>
    </vt:vector>
  </TitlesOfParts>
  <Company>mt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MT01</dc:creator>
  <cp:lastModifiedBy>绮颖</cp:lastModifiedBy>
  <cp:revision>401</cp:revision>
  <dcterms:created xsi:type="dcterms:W3CDTF">2016-10-11T01:18:00Z</dcterms:created>
  <dcterms:modified xsi:type="dcterms:W3CDTF">2017-12-22T02:30:28Z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